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76" r:id="rId3"/>
    <p:sldId id="257" r:id="rId4"/>
    <p:sldId id="263" r:id="rId5"/>
    <p:sldId id="266" r:id="rId6"/>
    <p:sldId id="274" r:id="rId7"/>
    <p:sldId id="275"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8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FE040-A72C-429E-9406-827612387996}" type="datetimeFigureOut">
              <a:rPr lang="it-IT" smtClean="0"/>
              <a:t>07/06/2023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3724-ADA1-4670-B1A6-4B1AE70E6315}" type="slidenum">
              <a:rPr lang="it-IT" smtClean="0"/>
              <a:t>‹N›</a:t>
            </a:fld>
            <a:endParaRPr lang="it-IT"/>
          </a:p>
        </p:txBody>
      </p:sp>
    </p:spTree>
    <p:extLst>
      <p:ext uri="{BB962C8B-B14F-4D97-AF65-F5344CB8AC3E}">
        <p14:creationId xmlns:p14="http://schemas.microsoft.com/office/powerpoint/2010/main" val="206858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AE8E15-8789-490D-A1D5-74C48ED1D00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D838A22-4C33-4665-B901-C0E64959D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5F7B588-0907-4C56-B0FB-554EEF8C4961}"/>
              </a:ext>
            </a:extLst>
          </p:cNvPr>
          <p:cNvSpPr>
            <a:spLocks noGrp="1"/>
          </p:cNvSpPr>
          <p:nvPr>
            <p:ph type="dt" sz="half" idx="10"/>
          </p:nvPr>
        </p:nvSpPr>
        <p:spPr/>
        <p:txBody>
          <a:bodyPr/>
          <a:lstStyle/>
          <a:p>
            <a:fld id="{69836F17-C7C2-496C-ABE2-7C7D4D830810}" type="datetime1">
              <a:rPr lang="en-GB" smtClean="0"/>
              <a:t>07/06/2023</a:t>
            </a:fld>
            <a:endParaRPr lang="it-IT"/>
          </a:p>
        </p:txBody>
      </p:sp>
      <p:sp>
        <p:nvSpPr>
          <p:cNvPr id="5" name="Segnaposto piè di pagina 4">
            <a:extLst>
              <a:ext uri="{FF2B5EF4-FFF2-40B4-BE49-F238E27FC236}">
                <a16:creationId xmlns:a16="http://schemas.microsoft.com/office/drawing/2014/main" id="{63019373-93A4-479D-B98E-B2FFD06A5C6F}"/>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1A622F47-37DD-4A0B-9668-70BEBDBC0FFC}"/>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251523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373177-B7B2-4BE8-881E-75F15F8C2D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0C9398-08A3-4469-A01C-4BE3A183C49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5A8A2A-852D-4E11-9A46-07E3BD81E8A8}"/>
              </a:ext>
            </a:extLst>
          </p:cNvPr>
          <p:cNvSpPr>
            <a:spLocks noGrp="1"/>
          </p:cNvSpPr>
          <p:nvPr>
            <p:ph type="dt" sz="half" idx="10"/>
          </p:nvPr>
        </p:nvSpPr>
        <p:spPr/>
        <p:txBody>
          <a:bodyPr/>
          <a:lstStyle/>
          <a:p>
            <a:fld id="{47486028-3B0D-4708-A019-2D3666CB6CEE}" type="datetime1">
              <a:rPr lang="en-GB" smtClean="0"/>
              <a:t>07/06/2023</a:t>
            </a:fld>
            <a:endParaRPr lang="it-IT"/>
          </a:p>
        </p:txBody>
      </p:sp>
      <p:sp>
        <p:nvSpPr>
          <p:cNvPr id="5" name="Segnaposto piè di pagina 4">
            <a:extLst>
              <a:ext uri="{FF2B5EF4-FFF2-40B4-BE49-F238E27FC236}">
                <a16:creationId xmlns:a16="http://schemas.microsoft.com/office/drawing/2014/main" id="{C8992506-A837-4136-A61C-556D0BC4E710}"/>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994873D3-2B0E-4333-8809-D8E5E90F715E}"/>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280568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CADC304-0C52-41E4-9EDA-AF38C2D256B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016D7A-149B-4A67-8BCD-426371D7D06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BFAD0F-93FB-439C-B3EB-336B3084F9A3}"/>
              </a:ext>
            </a:extLst>
          </p:cNvPr>
          <p:cNvSpPr>
            <a:spLocks noGrp="1"/>
          </p:cNvSpPr>
          <p:nvPr>
            <p:ph type="dt" sz="half" idx="10"/>
          </p:nvPr>
        </p:nvSpPr>
        <p:spPr/>
        <p:txBody>
          <a:bodyPr/>
          <a:lstStyle/>
          <a:p>
            <a:fld id="{15F56367-6787-4E56-9A4C-A3476B667FCC}" type="datetime1">
              <a:rPr lang="en-GB" smtClean="0"/>
              <a:t>07/06/2023</a:t>
            </a:fld>
            <a:endParaRPr lang="it-IT"/>
          </a:p>
        </p:txBody>
      </p:sp>
      <p:sp>
        <p:nvSpPr>
          <p:cNvPr id="5" name="Segnaposto piè di pagina 4">
            <a:extLst>
              <a:ext uri="{FF2B5EF4-FFF2-40B4-BE49-F238E27FC236}">
                <a16:creationId xmlns:a16="http://schemas.microsoft.com/office/drawing/2014/main" id="{1F5C7C6F-59F8-4B1A-A6D2-D579D6FB47D2}"/>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64A9266F-C0B2-4A6F-8107-1A5A4A0B7C3A}"/>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241540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7C803-ED65-49CA-89F6-9CBF3CE2B58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A6E4B8-5EDE-4E42-A2CF-96460D243CF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8A58D2-D2F7-4AEA-AEED-8C6E72EEA722}"/>
              </a:ext>
            </a:extLst>
          </p:cNvPr>
          <p:cNvSpPr>
            <a:spLocks noGrp="1"/>
          </p:cNvSpPr>
          <p:nvPr>
            <p:ph type="dt" sz="half" idx="10"/>
          </p:nvPr>
        </p:nvSpPr>
        <p:spPr/>
        <p:txBody>
          <a:bodyPr/>
          <a:lstStyle/>
          <a:p>
            <a:fld id="{87A75C32-9B3A-43C6-83C5-BE7FD8D1EEAE}" type="datetime1">
              <a:rPr lang="en-GB" smtClean="0"/>
              <a:t>07/06/2023</a:t>
            </a:fld>
            <a:endParaRPr lang="it-IT"/>
          </a:p>
        </p:txBody>
      </p:sp>
      <p:sp>
        <p:nvSpPr>
          <p:cNvPr id="5" name="Segnaposto piè di pagina 4">
            <a:extLst>
              <a:ext uri="{FF2B5EF4-FFF2-40B4-BE49-F238E27FC236}">
                <a16:creationId xmlns:a16="http://schemas.microsoft.com/office/drawing/2014/main" id="{52E4D197-1992-4A42-A50D-729DD3D13240}"/>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B7EC4D8F-9A30-4CF1-8AEE-D9E6A5C0BAB6}"/>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168190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C49EB-9D34-4FF5-B253-6B2843264C8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B1AEECF-11B0-4E3E-BB4B-7F46A0464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0646F1-7F14-4882-80B6-479AC0049E9D}"/>
              </a:ext>
            </a:extLst>
          </p:cNvPr>
          <p:cNvSpPr>
            <a:spLocks noGrp="1"/>
          </p:cNvSpPr>
          <p:nvPr>
            <p:ph type="dt" sz="half" idx="10"/>
          </p:nvPr>
        </p:nvSpPr>
        <p:spPr/>
        <p:txBody>
          <a:bodyPr/>
          <a:lstStyle/>
          <a:p>
            <a:fld id="{276E15B0-1C8B-43C5-8599-CE585200E9A5}" type="datetime1">
              <a:rPr lang="en-GB" smtClean="0"/>
              <a:t>07/06/2023</a:t>
            </a:fld>
            <a:endParaRPr lang="it-IT"/>
          </a:p>
        </p:txBody>
      </p:sp>
      <p:sp>
        <p:nvSpPr>
          <p:cNvPr id="5" name="Segnaposto piè di pagina 4">
            <a:extLst>
              <a:ext uri="{FF2B5EF4-FFF2-40B4-BE49-F238E27FC236}">
                <a16:creationId xmlns:a16="http://schemas.microsoft.com/office/drawing/2014/main" id="{6ED59FF4-9440-4319-9608-799F899F9AA6}"/>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36C19F46-58EB-4C3E-BB7D-FEE793C48840}"/>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321741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2F4B0-390E-41A4-9A64-95C66E23569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99F9B1-8041-446D-B265-1674363AB08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3DE6609-BABF-4A6B-B79F-675295B9301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37E106-0B18-4373-B009-559A2BB89D1D}"/>
              </a:ext>
            </a:extLst>
          </p:cNvPr>
          <p:cNvSpPr>
            <a:spLocks noGrp="1"/>
          </p:cNvSpPr>
          <p:nvPr>
            <p:ph type="dt" sz="half" idx="10"/>
          </p:nvPr>
        </p:nvSpPr>
        <p:spPr/>
        <p:txBody>
          <a:bodyPr/>
          <a:lstStyle/>
          <a:p>
            <a:fld id="{DB709286-88D2-412D-9160-5731DDB77969}" type="datetime1">
              <a:rPr lang="en-GB" smtClean="0"/>
              <a:t>07/06/2023</a:t>
            </a:fld>
            <a:endParaRPr lang="it-IT"/>
          </a:p>
        </p:txBody>
      </p:sp>
      <p:sp>
        <p:nvSpPr>
          <p:cNvPr id="6" name="Segnaposto piè di pagina 5">
            <a:extLst>
              <a:ext uri="{FF2B5EF4-FFF2-40B4-BE49-F238E27FC236}">
                <a16:creationId xmlns:a16="http://schemas.microsoft.com/office/drawing/2014/main" id="{ACCD8EA8-2006-4F9F-B4A0-9EFAD27B14D5}"/>
              </a:ext>
            </a:extLst>
          </p:cNvPr>
          <p:cNvSpPr>
            <a:spLocks noGrp="1"/>
          </p:cNvSpPr>
          <p:nvPr>
            <p:ph type="ftr" sz="quarter" idx="11"/>
          </p:nvPr>
        </p:nvSpPr>
        <p:spPr/>
        <p:txBody>
          <a:bodyPr/>
          <a:lstStyle/>
          <a:p>
            <a:r>
              <a:rPr lang="it-IT"/>
              <a:t>M.A. Fino – Distretti del cibo - 2023</a:t>
            </a:r>
          </a:p>
        </p:txBody>
      </p:sp>
      <p:sp>
        <p:nvSpPr>
          <p:cNvPr id="7" name="Segnaposto numero diapositiva 6">
            <a:extLst>
              <a:ext uri="{FF2B5EF4-FFF2-40B4-BE49-F238E27FC236}">
                <a16:creationId xmlns:a16="http://schemas.microsoft.com/office/drawing/2014/main" id="{AE42E9E8-2D91-479A-A9D0-1EC1C2D9E9E7}"/>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389611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E86568-4718-4EBA-9332-9C7A09AA53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F4E7EE-1478-4F3F-9A35-4E0F59DD0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F716F73-6AE3-4D82-9EC5-EE804ACDA7F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8FEACA8-D694-4874-9242-0D931FE34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C7A74C6-6732-4323-BB94-A9F13A6F396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32BE6A2-8BEF-44A5-8A4C-1C07286FA17D}"/>
              </a:ext>
            </a:extLst>
          </p:cNvPr>
          <p:cNvSpPr>
            <a:spLocks noGrp="1"/>
          </p:cNvSpPr>
          <p:nvPr>
            <p:ph type="dt" sz="half" idx="10"/>
          </p:nvPr>
        </p:nvSpPr>
        <p:spPr/>
        <p:txBody>
          <a:bodyPr/>
          <a:lstStyle/>
          <a:p>
            <a:fld id="{AAB795FD-72DB-4549-AD53-A23017FB1CDC}" type="datetime1">
              <a:rPr lang="en-GB" smtClean="0"/>
              <a:t>07/06/2023</a:t>
            </a:fld>
            <a:endParaRPr lang="it-IT"/>
          </a:p>
        </p:txBody>
      </p:sp>
      <p:sp>
        <p:nvSpPr>
          <p:cNvPr id="8" name="Segnaposto piè di pagina 7">
            <a:extLst>
              <a:ext uri="{FF2B5EF4-FFF2-40B4-BE49-F238E27FC236}">
                <a16:creationId xmlns:a16="http://schemas.microsoft.com/office/drawing/2014/main" id="{F06C6E4A-5874-44CB-8FDB-09F33975ED20}"/>
              </a:ext>
            </a:extLst>
          </p:cNvPr>
          <p:cNvSpPr>
            <a:spLocks noGrp="1"/>
          </p:cNvSpPr>
          <p:nvPr>
            <p:ph type="ftr" sz="quarter" idx="11"/>
          </p:nvPr>
        </p:nvSpPr>
        <p:spPr/>
        <p:txBody>
          <a:bodyPr/>
          <a:lstStyle/>
          <a:p>
            <a:r>
              <a:rPr lang="it-IT"/>
              <a:t>M.A. Fino – Distretti del cibo - 2023</a:t>
            </a:r>
          </a:p>
        </p:txBody>
      </p:sp>
      <p:sp>
        <p:nvSpPr>
          <p:cNvPr id="9" name="Segnaposto numero diapositiva 8">
            <a:extLst>
              <a:ext uri="{FF2B5EF4-FFF2-40B4-BE49-F238E27FC236}">
                <a16:creationId xmlns:a16="http://schemas.microsoft.com/office/drawing/2014/main" id="{CEFD8DFB-F159-4AB4-92AB-913F54D4920C}"/>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336123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45AAD9-6553-4974-BC51-214BACDC92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E4B1E46-D4EF-4155-823D-9BAF13297AFE}"/>
              </a:ext>
            </a:extLst>
          </p:cNvPr>
          <p:cNvSpPr>
            <a:spLocks noGrp="1"/>
          </p:cNvSpPr>
          <p:nvPr>
            <p:ph type="dt" sz="half" idx="10"/>
          </p:nvPr>
        </p:nvSpPr>
        <p:spPr/>
        <p:txBody>
          <a:bodyPr/>
          <a:lstStyle/>
          <a:p>
            <a:fld id="{B80ED28E-1797-4D69-ABFA-B65793110572}" type="datetime1">
              <a:rPr lang="en-GB" smtClean="0"/>
              <a:t>07/06/2023</a:t>
            </a:fld>
            <a:endParaRPr lang="it-IT"/>
          </a:p>
        </p:txBody>
      </p:sp>
      <p:sp>
        <p:nvSpPr>
          <p:cNvPr id="4" name="Segnaposto piè di pagina 3">
            <a:extLst>
              <a:ext uri="{FF2B5EF4-FFF2-40B4-BE49-F238E27FC236}">
                <a16:creationId xmlns:a16="http://schemas.microsoft.com/office/drawing/2014/main" id="{99F47535-FB33-4312-9B4E-6951A93F49EF}"/>
              </a:ext>
            </a:extLst>
          </p:cNvPr>
          <p:cNvSpPr>
            <a:spLocks noGrp="1"/>
          </p:cNvSpPr>
          <p:nvPr>
            <p:ph type="ftr" sz="quarter" idx="11"/>
          </p:nvPr>
        </p:nvSpPr>
        <p:spPr/>
        <p:txBody>
          <a:bodyPr/>
          <a:lstStyle/>
          <a:p>
            <a:r>
              <a:rPr lang="it-IT"/>
              <a:t>M.A. Fino – Distretti del cibo - 2023</a:t>
            </a:r>
          </a:p>
        </p:txBody>
      </p:sp>
      <p:sp>
        <p:nvSpPr>
          <p:cNvPr id="5" name="Segnaposto numero diapositiva 4">
            <a:extLst>
              <a:ext uri="{FF2B5EF4-FFF2-40B4-BE49-F238E27FC236}">
                <a16:creationId xmlns:a16="http://schemas.microsoft.com/office/drawing/2014/main" id="{7A8F6417-050A-4DA7-90BC-2B50154F09E2}"/>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175325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29D9705-5C4A-41AC-98DC-9927E9EED6B8}"/>
              </a:ext>
            </a:extLst>
          </p:cNvPr>
          <p:cNvSpPr>
            <a:spLocks noGrp="1"/>
          </p:cNvSpPr>
          <p:nvPr>
            <p:ph type="dt" sz="half" idx="10"/>
          </p:nvPr>
        </p:nvSpPr>
        <p:spPr/>
        <p:txBody>
          <a:bodyPr/>
          <a:lstStyle/>
          <a:p>
            <a:fld id="{269465D9-DDDE-4365-B53A-003D5D278628}" type="datetime1">
              <a:rPr lang="en-GB" smtClean="0"/>
              <a:t>07/06/2023</a:t>
            </a:fld>
            <a:endParaRPr lang="it-IT"/>
          </a:p>
        </p:txBody>
      </p:sp>
      <p:sp>
        <p:nvSpPr>
          <p:cNvPr id="3" name="Segnaposto piè di pagina 2">
            <a:extLst>
              <a:ext uri="{FF2B5EF4-FFF2-40B4-BE49-F238E27FC236}">
                <a16:creationId xmlns:a16="http://schemas.microsoft.com/office/drawing/2014/main" id="{6E3F3F7E-6633-4725-A2C7-74B8B4933559}"/>
              </a:ext>
            </a:extLst>
          </p:cNvPr>
          <p:cNvSpPr>
            <a:spLocks noGrp="1"/>
          </p:cNvSpPr>
          <p:nvPr>
            <p:ph type="ftr" sz="quarter" idx="11"/>
          </p:nvPr>
        </p:nvSpPr>
        <p:spPr/>
        <p:txBody>
          <a:bodyPr/>
          <a:lstStyle/>
          <a:p>
            <a:r>
              <a:rPr lang="it-IT"/>
              <a:t>M.A. Fino – Distretti del cibo - 2023</a:t>
            </a:r>
          </a:p>
        </p:txBody>
      </p:sp>
      <p:sp>
        <p:nvSpPr>
          <p:cNvPr id="4" name="Segnaposto numero diapositiva 3">
            <a:extLst>
              <a:ext uri="{FF2B5EF4-FFF2-40B4-BE49-F238E27FC236}">
                <a16:creationId xmlns:a16="http://schemas.microsoft.com/office/drawing/2014/main" id="{613B406A-1B50-4F0E-9B8D-FB8C191B64D8}"/>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420295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F8A2B7-B88A-4B0F-9305-1958E23DAC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CB87BD-0A16-4070-BFA0-E7E1143B5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53F176-6201-4D34-B427-E6397D9B1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E0FB0E7-5D8B-4CE9-A79B-59C29E1CD165}"/>
              </a:ext>
            </a:extLst>
          </p:cNvPr>
          <p:cNvSpPr>
            <a:spLocks noGrp="1"/>
          </p:cNvSpPr>
          <p:nvPr>
            <p:ph type="dt" sz="half" idx="10"/>
          </p:nvPr>
        </p:nvSpPr>
        <p:spPr/>
        <p:txBody>
          <a:bodyPr/>
          <a:lstStyle/>
          <a:p>
            <a:fld id="{B9824091-B19E-4CD1-9746-CDF14CFA3F63}" type="datetime1">
              <a:rPr lang="en-GB" smtClean="0"/>
              <a:t>07/06/2023</a:t>
            </a:fld>
            <a:endParaRPr lang="it-IT"/>
          </a:p>
        </p:txBody>
      </p:sp>
      <p:sp>
        <p:nvSpPr>
          <p:cNvPr id="6" name="Segnaposto piè di pagina 5">
            <a:extLst>
              <a:ext uri="{FF2B5EF4-FFF2-40B4-BE49-F238E27FC236}">
                <a16:creationId xmlns:a16="http://schemas.microsoft.com/office/drawing/2014/main" id="{D1638D84-F87E-4015-A4D7-1B1C3D0C9779}"/>
              </a:ext>
            </a:extLst>
          </p:cNvPr>
          <p:cNvSpPr>
            <a:spLocks noGrp="1"/>
          </p:cNvSpPr>
          <p:nvPr>
            <p:ph type="ftr" sz="quarter" idx="11"/>
          </p:nvPr>
        </p:nvSpPr>
        <p:spPr/>
        <p:txBody>
          <a:bodyPr/>
          <a:lstStyle/>
          <a:p>
            <a:r>
              <a:rPr lang="it-IT"/>
              <a:t>M.A. Fino – Distretti del cibo - 2023</a:t>
            </a:r>
          </a:p>
        </p:txBody>
      </p:sp>
      <p:sp>
        <p:nvSpPr>
          <p:cNvPr id="7" name="Segnaposto numero diapositiva 6">
            <a:extLst>
              <a:ext uri="{FF2B5EF4-FFF2-40B4-BE49-F238E27FC236}">
                <a16:creationId xmlns:a16="http://schemas.microsoft.com/office/drawing/2014/main" id="{E8D6D620-561F-4173-BD97-53BAE7338465}"/>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167031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C595B9-8778-4ADC-A6EA-6F500096AC3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6FE88E2-3324-4B1A-B3E6-65E1D3DA6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8CFE8AB-50B4-4A10-83F9-240D13097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BFC50D7-4AC4-4120-96EC-B2C7890DB19C}"/>
              </a:ext>
            </a:extLst>
          </p:cNvPr>
          <p:cNvSpPr>
            <a:spLocks noGrp="1"/>
          </p:cNvSpPr>
          <p:nvPr>
            <p:ph type="dt" sz="half" idx="10"/>
          </p:nvPr>
        </p:nvSpPr>
        <p:spPr/>
        <p:txBody>
          <a:bodyPr/>
          <a:lstStyle/>
          <a:p>
            <a:fld id="{46720671-4278-4F0D-ABAF-C2C6FEEF1A1B}" type="datetime1">
              <a:rPr lang="en-GB" smtClean="0"/>
              <a:t>07/06/2023</a:t>
            </a:fld>
            <a:endParaRPr lang="it-IT"/>
          </a:p>
        </p:txBody>
      </p:sp>
      <p:sp>
        <p:nvSpPr>
          <p:cNvPr id="6" name="Segnaposto piè di pagina 5">
            <a:extLst>
              <a:ext uri="{FF2B5EF4-FFF2-40B4-BE49-F238E27FC236}">
                <a16:creationId xmlns:a16="http://schemas.microsoft.com/office/drawing/2014/main" id="{BB1CA074-B1F3-4B00-B6AF-08A31815BDE4}"/>
              </a:ext>
            </a:extLst>
          </p:cNvPr>
          <p:cNvSpPr>
            <a:spLocks noGrp="1"/>
          </p:cNvSpPr>
          <p:nvPr>
            <p:ph type="ftr" sz="quarter" idx="11"/>
          </p:nvPr>
        </p:nvSpPr>
        <p:spPr/>
        <p:txBody>
          <a:bodyPr/>
          <a:lstStyle/>
          <a:p>
            <a:r>
              <a:rPr lang="it-IT"/>
              <a:t>M.A. Fino – Distretti del cibo - 2023</a:t>
            </a:r>
          </a:p>
        </p:txBody>
      </p:sp>
      <p:sp>
        <p:nvSpPr>
          <p:cNvPr id="7" name="Segnaposto numero diapositiva 6">
            <a:extLst>
              <a:ext uri="{FF2B5EF4-FFF2-40B4-BE49-F238E27FC236}">
                <a16:creationId xmlns:a16="http://schemas.microsoft.com/office/drawing/2014/main" id="{A8844718-4ABA-4537-9BAB-8BF5F3353549}"/>
              </a:ext>
            </a:extLst>
          </p:cNvPr>
          <p:cNvSpPr>
            <a:spLocks noGrp="1"/>
          </p:cNvSpPr>
          <p:nvPr>
            <p:ph type="sldNum" sz="quarter" idx="12"/>
          </p:nvPr>
        </p:nvSpPr>
        <p:spPr/>
        <p:txBody>
          <a:bodyPr/>
          <a:lstStyle/>
          <a:p>
            <a:fld id="{9E2316CE-082C-4B93-8642-DE175D752352}" type="slidenum">
              <a:rPr lang="it-IT" smtClean="0"/>
              <a:t>‹N›</a:t>
            </a:fld>
            <a:endParaRPr lang="it-IT"/>
          </a:p>
        </p:txBody>
      </p:sp>
    </p:spTree>
    <p:extLst>
      <p:ext uri="{BB962C8B-B14F-4D97-AF65-F5344CB8AC3E}">
        <p14:creationId xmlns:p14="http://schemas.microsoft.com/office/powerpoint/2010/main" val="93347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D99EB6-0204-448C-ACF4-2C535D909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8022EF-E217-4BE5-B862-682EA64BD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6EA1B5-0507-45D3-8F04-C53270DDC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34D16-D3BB-487C-9D54-E40C571EADDD}" type="datetime1">
              <a:rPr lang="en-GB" smtClean="0"/>
              <a:t>07/06/2023</a:t>
            </a:fld>
            <a:endParaRPr lang="it-IT"/>
          </a:p>
        </p:txBody>
      </p:sp>
      <p:sp>
        <p:nvSpPr>
          <p:cNvPr id="5" name="Segnaposto piè di pagina 4">
            <a:extLst>
              <a:ext uri="{FF2B5EF4-FFF2-40B4-BE49-F238E27FC236}">
                <a16:creationId xmlns:a16="http://schemas.microsoft.com/office/drawing/2014/main" id="{AC8B86E6-CF45-4BAC-BF4D-7B13F924E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M.A. Fino – Distretti del cibo - 2023</a:t>
            </a:r>
          </a:p>
        </p:txBody>
      </p:sp>
      <p:sp>
        <p:nvSpPr>
          <p:cNvPr id="6" name="Segnaposto numero diapositiva 5">
            <a:extLst>
              <a:ext uri="{FF2B5EF4-FFF2-40B4-BE49-F238E27FC236}">
                <a16:creationId xmlns:a16="http://schemas.microsoft.com/office/drawing/2014/main" id="{321EF424-F7AE-4E8E-AF38-7C90A049D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316CE-082C-4B93-8642-DE175D752352}" type="slidenum">
              <a:rPr lang="it-IT" smtClean="0"/>
              <a:t>‹N›</a:t>
            </a:fld>
            <a:endParaRPr lang="it-IT"/>
          </a:p>
        </p:txBody>
      </p:sp>
    </p:spTree>
    <p:extLst>
      <p:ext uri="{BB962C8B-B14F-4D97-AF65-F5344CB8AC3E}">
        <p14:creationId xmlns:p14="http://schemas.microsoft.com/office/powerpoint/2010/main" val="19737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D3D98-85EF-4A83-BB70-D9B1341B4802}"/>
              </a:ext>
            </a:extLst>
          </p:cNvPr>
          <p:cNvSpPr>
            <a:spLocks noGrp="1"/>
          </p:cNvSpPr>
          <p:nvPr>
            <p:ph type="ctrTitle"/>
          </p:nvPr>
        </p:nvSpPr>
        <p:spPr/>
        <p:txBody>
          <a:bodyPr>
            <a:normAutofit fontScale="90000"/>
          </a:bodyPr>
          <a:lstStyle/>
          <a:p>
            <a:r>
              <a:rPr lang="it-IT" dirty="0"/>
              <a:t>“Distretti del cibo: tra promozione globale e rischi di localismo”</a:t>
            </a:r>
          </a:p>
        </p:txBody>
      </p:sp>
      <p:sp>
        <p:nvSpPr>
          <p:cNvPr id="3" name="Sottotitolo 2">
            <a:extLst>
              <a:ext uri="{FF2B5EF4-FFF2-40B4-BE49-F238E27FC236}">
                <a16:creationId xmlns:a16="http://schemas.microsoft.com/office/drawing/2014/main" id="{D3E9F384-F456-447D-B242-AEE5DA49D2B6}"/>
              </a:ext>
            </a:extLst>
          </p:cNvPr>
          <p:cNvSpPr>
            <a:spLocks noGrp="1"/>
          </p:cNvSpPr>
          <p:nvPr>
            <p:ph type="subTitle" idx="1"/>
          </p:nvPr>
        </p:nvSpPr>
        <p:spPr/>
        <p:txBody>
          <a:bodyPr/>
          <a:lstStyle/>
          <a:p>
            <a:r>
              <a:rPr lang="it-IT" dirty="0"/>
              <a:t>M.A. Fino</a:t>
            </a:r>
          </a:p>
          <a:p>
            <a:r>
              <a:rPr lang="it-IT" dirty="0"/>
              <a:t>UNISG</a:t>
            </a:r>
          </a:p>
          <a:p>
            <a:r>
              <a:rPr lang="it-IT" dirty="0"/>
              <a:t>Pollenzo</a:t>
            </a:r>
          </a:p>
        </p:txBody>
      </p:sp>
      <p:pic>
        <p:nvPicPr>
          <p:cNvPr id="8" name="Immagine 7">
            <a:extLst>
              <a:ext uri="{FF2B5EF4-FFF2-40B4-BE49-F238E27FC236}">
                <a16:creationId xmlns:a16="http://schemas.microsoft.com/office/drawing/2014/main" id="{F91F541A-C1EA-43EB-B244-A351D77BE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348" y="4978615"/>
            <a:ext cx="4257304" cy="1879385"/>
          </a:xfrm>
          <a:prstGeom prst="rect">
            <a:avLst/>
          </a:prstGeom>
        </p:spPr>
      </p:pic>
    </p:spTree>
    <p:extLst>
      <p:ext uri="{BB962C8B-B14F-4D97-AF65-F5344CB8AC3E}">
        <p14:creationId xmlns:p14="http://schemas.microsoft.com/office/powerpoint/2010/main" val="114853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A4EB5-4759-4CC1-A7D6-04B84EE41D57}"/>
              </a:ext>
            </a:extLst>
          </p:cNvPr>
          <p:cNvSpPr>
            <a:spLocks noGrp="1"/>
          </p:cNvSpPr>
          <p:nvPr>
            <p:ph type="title"/>
          </p:nvPr>
        </p:nvSpPr>
        <p:spPr/>
        <p:txBody>
          <a:bodyPr/>
          <a:lstStyle/>
          <a:p>
            <a:r>
              <a:rPr lang="it-IT" dirty="0"/>
              <a:t>IL rapporto tra distretto del cibo e </a:t>
            </a:r>
            <a:br>
              <a:rPr lang="it-IT" dirty="0"/>
            </a:br>
            <a:r>
              <a:rPr lang="it-IT" dirty="0"/>
              <a:t>schemi di qualità</a:t>
            </a:r>
          </a:p>
        </p:txBody>
      </p:sp>
      <p:sp>
        <p:nvSpPr>
          <p:cNvPr id="3" name="Segnaposto contenuto 2">
            <a:extLst>
              <a:ext uri="{FF2B5EF4-FFF2-40B4-BE49-F238E27FC236}">
                <a16:creationId xmlns:a16="http://schemas.microsoft.com/office/drawing/2014/main" id="{6626C607-3194-4506-9777-4AED91112F0F}"/>
              </a:ext>
            </a:extLst>
          </p:cNvPr>
          <p:cNvSpPr>
            <a:spLocks noGrp="1"/>
          </p:cNvSpPr>
          <p:nvPr>
            <p:ph idx="1"/>
          </p:nvPr>
        </p:nvSpPr>
        <p:spPr/>
        <p:txBody>
          <a:bodyPr>
            <a:normAutofit lnSpcReduction="10000"/>
          </a:bodyPr>
          <a:lstStyle/>
          <a:p>
            <a:r>
              <a:rPr lang="it-IT" dirty="0"/>
              <a:t>Un distretto ha molti compiti, ma cos’è?</a:t>
            </a:r>
          </a:p>
          <a:p>
            <a:r>
              <a:rPr lang="it-IT" dirty="0"/>
              <a:t>Si può pensare un distretto del cibo senza esista una specialità rispetto al panorama generico? </a:t>
            </a:r>
            <a:r>
              <a:rPr lang="it-IT" b="1" dirty="0"/>
              <a:t>Tipicità</a:t>
            </a:r>
            <a:r>
              <a:rPr lang="it-IT" dirty="0"/>
              <a:t> o </a:t>
            </a:r>
            <a:r>
              <a:rPr lang="it-IT" b="1" dirty="0"/>
              <a:t>Tradizionalità</a:t>
            </a:r>
            <a:r>
              <a:rPr lang="it-IT" dirty="0"/>
              <a:t>?</a:t>
            </a:r>
          </a:p>
          <a:p>
            <a:r>
              <a:rPr lang="it-IT" b="1" dirty="0"/>
              <a:t>L’efficientamento (spreco/energia/logistica) si accompagna necessariamente agli atout culturali e promozionali?</a:t>
            </a:r>
          </a:p>
          <a:p>
            <a:r>
              <a:rPr lang="it-IT" dirty="0"/>
              <a:t>Esistono </a:t>
            </a:r>
            <a:r>
              <a:rPr lang="it-IT" b="1" dirty="0"/>
              <a:t>modelli virtuosi </a:t>
            </a:r>
            <a:r>
              <a:rPr lang="it-IT" dirty="0"/>
              <a:t>di strutturazione del rapporto tra specialità alimentari, cura del territorio, efficientamento e valorizzazione turistica?</a:t>
            </a:r>
          </a:p>
          <a:p>
            <a:r>
              <a:rPr lang="it-IT" dirty="0"/>
              <a:t>Occorre recuperare </a:t>
            </a:r>
            <a:r>
              <a:rPr lang="it-IT" b="1" dirty="0"/>
              <a:t>chiarezza e finalità per scegliere al meglio</a:t>
            </a:r>
            <a:r>
              <a:rPr lang="it-IT" dirty="0"/>
              <a:t>, superando i localismi.</a:t>
            </a:r>
          </a:p>
        </p:txBody>
      </p:sp>
      <p:sp>
        <p:nvSpPr>
          <p:cNvPr id="4" name="Segnaposto data 3">
            <a:extLst>
              <a:ext uri="{FF2B5EF4-FFF2-40B4-BE49-F238E27FC236}">
                <a16:creationId xmlns:a16="http://schemas.microsoft.com/office/drawing/2014/main" id="{4F035A47-F9ED-49C0-9900-099C9F7DDDB0}"/>
              </a:ext>
            </a:extLst>
          </p:cNvPr>
          <p:cNvSpPr>
            <a:spLocks noGrp="1"/>
          </p:cNvSpPr>
          <p:nvPr>
            <p:ph type="dt" sz="half" idx="10"/>
          </p:nvPr>
        </p:nvSpPr>
        <p:spPr/>
        <p:txBody>
          <a:bodyPr/>
          <a:lstStyle/>
          <a:p>
            <a:fld id="{87A75C32-9B3A-43C6-83C5-BE7FD8D1EEAE}" type="datetime1">
              <a:rPr lang="en-GB" smtClean="0"/>
              <a:t>07/06/2023</a:t>
            </a:fld>
            <a:endParaRPr lang="it-IT"/>
          </a:p>
        </p:txBody>
      </p:sp>
      <p:sp>
        <p:nvSpPr>
          <p:cNvPr id="5" name="Segnaposto piè di pagina 4">
            <a:extLst>
              <a:ext uri="{FF2B5EF4-FFF2-40B4-BE49-F238E27FC236}">
                <a16:creationId xmlns:a16="http://schemas.microsoft.com/office/drawing/2014/main" id="{9E78AF22-2BE2-48D3-AC36-41D63C127D40}"/>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95CEE499-34AC-4C87-9C8F-3A1F74760DA8}"/>
              </a:ext>
            </a:extLst>
          </p:cNvPr>
          <p:cNvSpPr>
            <a:spLocks noGrp="1"/>
          </p:cNvSpPr>
          <p:nvPr>
            <p:ph type="sldNum" sz="quarter" idx="12"/>
          </p:nvPr>
        </p:nvSpPr>
        <p:spPr/>
        <p:txBody>
          <a:bodyPr/>
          <a:lstStyle/>
          <a:p>
            <a:fld id="{9E2316CE-082C-4B93-8642-DE175D752352}" type="slidenum">
              <a:rPr lang="it-IT" smtClean="0"/>
              <a:t>2</a:t>
            </a:fld>
            <a:endParaRPr lang="it-IT"/>
          </a:p>
        </p:txBody>
      </p:sp>
    </p:spTree>
    <p:extLst>
      <p:ext uri="{BB962C8B-B14F-4D97-AF65-F5344CB8AC3E}">
        <p14:creationId xmlns:p14="http://schemas.microsoft.com/office/powerpoint/2010/main" val="306465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9D12F-156E-4840-B945-FEA2B1D6D05B}"/>
              </a:ext>
            </a:extLst>
          </p:cNvPr>
          <p:cNvSpPr>
            <a:spLocks noGrp="1"/>
          </p:cNvSpPr>
          <p:nvPr>
            <p:ph type="title"/>
          </p:nvPr>
        </p:nvSpPr>
        <p:spPr/>
        <p:txBody>
          <a:bodyPr/>
          <a:lstStyle/>
          <a:p>
            <a:r>
              <a:rPr lang="it-IT" dirty="0"/>
              <a:t>Le molte forme </a:t>
            </a:r>
            <a:r>
              <a:rPr lang="it-IT" dirty="0" err="1"/>
              <a:t>sovrasoggettive</a:t>
            </a:r>
            <a:r>
              <a:rPr lang="it-IT" dirty="0"/>
              <a:t> di tutela del cibo in quanto originario di un luogo</a:t>
            </a:r>
          </a:p>
        </p:txBody>
      </p:sp>
      <p:sp>
        <p:nvSpPr>
          <p:cNvPr id="3" name="Segnaposto contenuto 2">
            <a:extLst>
              <a:ext uri="{FF2B5EF4-FFF2-40B4-BE49-F238E27FC236}">
                <a16:creationId xmlns:a16="http://schemas.microsoft.com/office/drawing/2014/main" id="{C16D815E-60BD-4D75-8920-32F752E4B7AF}"/>
              </a:ext>
            </a:extLst>
          </p:cNvPr>
          <p:cNvSpPr>
            <a:spLocks noGrp="1"/>
          </p:cNvSpPr>
          <p:nvPr>
            <p:ph idx="1"/>
          </p:nvPr>
        </p:nvSpPr>
        <p:spPr>
          <a:xfrm>
            <a:off x="838200" y="1825625"/>
            <a:ext cx="4499758" cy="4351338"/>
          </a:xfrm>
        </p:spPr>
        <p:txBody>
          <a:bodyPr>
            <a:normAutofit lnSpcReduction="10000"/>
          </a:bodyPr>
          <a:lstStyle/>
          <a:p>
            <a:r>
              <a:rPr lang="it-IT" dirty="0"/>
              <a:t>DOP, IGP</a:t>
            </a:r>
          </a:p>
          <a:p>
            <a:r>
              <a:rPr lang="it-IT" dirty="0"/>
              <a:t>STG</a:t>
            </a:r>
          </a:p>
          <a:p>
            <a:r>
              <a:rPr lang="it-IT" dirty="0"/>
              <a:t>PAT</a:t>
            </a:r>
          </a:p>
          <a:p>
            <a:endParaRPr lang="it-IT" dirty="0"/>
          </a:p>
          <a:p>
            <a:r>
              <a:rPr lang="it-IT" dirty="0" err="1"/>
              <a:t>DeCo</a:t>
            </a:r>
            <a:endParaRPr lang="it-IT" dirty="0"/>
          </a:p>
          <a:p>
            <a:r>
              <a:rPr lang="it-IT" dirty="0"/>
              <a:t>Presidi Slow Food</a:t>
            </a:r>
          </a:p>
          <a:p>
            <a:endParaRPr lang="it-IT" dirty="0"/>
          </a:p>
          <a:p>
            <a:r>
              <a:rPr lang="it-IT" dirty="0"/>
              <a:t>Marchi collettivi</a:t>
            </a:r>
          </a:p>
          <a:p>
            <a:r>
              <a:rPr lang="it-IT" dirty="0"/>
              <a:t>Marchi di Certificazione</a:t>
            </a:r>
          </a:p>
          <a:p>
            <a:endParaRPr lang="it-IT" dirty="0"/>
          </a:p>
        </p:txBody>
      </p:sp>
      <p:sp>
        <p:nvSpPr>
          <p:cNvPr id="5" name="CasellaDiTesto 4">
            <a:extLst>
              <a:ext uri="{FF2B5EF4-FFF2-40B4-BE49-F238E27FC236}">
                <a16:creationId xmlns:a16="http://schemas.microsoft.com/office/drawing/2014/main" id="{F83ADD55-7FD5-490A-B6EE-DAD5C5BC1E8B}"/>
              </a:ext>
            </a:extLst>
          </p:cNvPr>
          <p:cNvSpPr txBox="1"/>
          <p:nvPr/>
        </p:nvSpPr>
        <p:spPr>
          <a:xfrm>
            <a:off x="6854044" y="1643438"/>
            <a:ext cx="4197927" cy="4801314"/>
          </a:xfrm>
          <a:prstGeom prst="rect">
            <a:avLst/>
          </a:prstGeom>
          <a:noFill/>
        </p:spPr>
        <p:txBody>
          <a:bodyPr wrap="square" rtlCol="0">
            <a:spAutoFit/>
          </a:bodyPr>
          <a:lstStyle/>
          <a:p>
            <a:r>
              <a:rPr lang="it-IT" dirty="0"/>
              <a:t>Apparentemente, un unico calderone, in cui è difficile raccapezzarsi.</a:t>
            </a:r>
          </a:p>
          <a:p>
            <a:endParaRPr lang="it-IT" dirty="0"/>
          </a:p>
          <a:p>
            <a:r>
              <a:rPr lang="it-IT" b="1" dirty="0"/>
              <a:t>Spesso non solo i consumatori, ma gli stessi operatori  non si orizzontano</a:t>
            </a:r>
            <a:r>
              <a:rPr lang="it-IT" dirty="0"/>
              <a:t> e non sanno scegliere adeguatamente gli strumenti da adottare.</a:t>
            </a:r>
          </a:p>
          <a:p>
            <a:endParaRPr lang="it-IT" dirty="0"/>
          </a:p>
          <a:p>
            <a:r>
              <a:rPr lang="it-IT" dirty="0"/>
              <a:t>In generale si tende a pensare a una logica ascendente, ma spesso si tende a fare dei </a:t>
            </a:r>
            <a:r>
              <a:rPr lang="it-IT" b="1" dirty="0"/>
              <a:t>salti inopportuni e talvolta fatali.</a:t>
            </a:r>
          </a:p>
          <a:p>
            <a:endParaRPr lang="it-IT" b="1" dirty="0"/>
          </a:p>
          <a:p>
            <a:r>
              <a:rPr lang="it-IT" b="1" dirty="0"/>
              <a:t>In Italia, </a:t>
            </a:r>
            <a:r>
              <a:rPr lang="it-IT" dirty="0"/>
              <a:t>esiste un consistente e diffuso problema di interpretazione del quadro normativo e delle funzioni degli strumenti di tutela</a:t>
            </a:r>
            <a:endParaRPr lang="it-IT" b="1" dirty="0"/>
          </a:p>
          <a:p>
            <a:endParaRPr lang="it-IT" dirty="0"/>
          </a:p>
        </p:txBody>
      </p:sp>
      <p:sp>
        <p:nvSpPr>
          <p:cNvPr id="7" name="Freccia in su 6">
            <a:extLst>
              <a:ext uri="{FF2B5EF4-FFF2-40B4-BE49-F238E27FC236}">
                <a16:creationId xmlns:a16="http://schemas.microsoft.com/office/drawing/2014/main" id="{314606AA-4215-44F0-AA03-D2AFF75E6D57}"/>
              </a:ext>
            </a:extLst>
          </p:cNvPr>
          <p:cNvSpPr/>
          <p:nvPr/>
        </p:nvSpPr>
        <p:spPr>
          <a:xfrm>
            <a:off x="4595751" y="1825625"/>
            <a:ext cx="1318161" cy="3975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data 3">
            <a:extLst>
              <a:ext uri="{FF2B5EF4-FFF2-40B4-BE49-F238E27FC236}">
                <a16:creationId xmlns:a16="http://schemas.microsoft.com/office/drawing/2014/main" id="{B0EA4458-6BBB-4645-98B3-9E5581A91B19}"/>
              </a:ext>
            </a:extLst>
          </p:cNvPr>
          <p:cNvSpPr>
            <a:spLocks noGrp="1"/>
          </p:cNvSpPr>
          <p:nvPr>
            <p:ph type="dt" sz="half" idx="10"/>
          </p:nvPr>
        </p:nvSpPr>
        <p:spPr>
          <a:xfrm>
            <a:off x="838200" y="6356350"/>
            <a:ext cx="2743200" cy="365125"/>
          </a:xfrm>
        </p:spPr>
        <p:txBody>
          <a:bodyPr/>
          <a:lstStyle/>
          <a:p>
            <a:fld id="{A92B2503-9DCA-4E24-A2C3-CBD0F833B683}" type="datetime1">
              <a:rPr lang="en-GB" smtClean="0"/>
              <a:t>07/06/2023</a:t>
            </a:fld>
            <a:endParaRPr lang="it-IT"/>
          </a:p>
        </p:txBody>
      </p:sp>
      <p:sp>
        <p:nvSpPr>
          <p:cNvPr id="10" name="Segnaposto piè di pagina 4">
            <a:extLst>
              <a:ext uri="{FF2B5EF4-FFF2-40B4-BE49-F238E27FC236}">
                <a16:creationId xmlns:a16="http://schemas.microsoft.com/office/drawing/2014/main" id="{33DD8B07-4D99-4EB7-B6E1-E0E497092163}"/>
              </a:ext>
            </a:extLst>
          </p:cNvPr>
          <p:cNvSpPr>
            <a:spLocks noGrp="1"/>
          </p:cNvSpPr>
          <p:nvPr>
            <p:ph type="ftr" sz="quarter" idx="11"/>
          </p:nvPr>
        </p:nvSpPr>
        <p:spPr>
          <a:xfrm>
            <a:off x="4038600" y="6356350"/>
            <a:ext cx="4114800" cy="365125"/>
          </a:xfrm>
        </p:spPr>
        <p:txBody>
          <a:bodyPr/>
          <a:lstStyle/>
          <a:p>
            <a:r>
              <a:rPr lang="it-IT" dirty="0"/>
              <a:t>M.A. Fino – Distretti del cibo - 2023</a:t>
            </a:r>
          </a:p>
        </p:txBody>
      </p:sp>
      <p:sp>
        <p:nvSpPr>
          <p:cNvPr id="11" name="Segnaposto numero diapositiva 10">
            <a:extLst>
              <a:ext uri="{FF2B5EF4-FFF2-40B4-BE49-F238E27FC236}">
                <a16:creationId xmlns:a16="http://schemas.microsoft.com/office/drawing/2014/main" id="{D95EB835-45B0-4093-8126-13B2E7B4249B}"/>
              </a:ext>
            </a:extLst>
          </p:cNvPr>
          <p:cNvSpPr>
            <a:spLocks noGrp="1"/>
          </p:cNvSpPr>
          <p:nvPr>
            <p:ph type="sldNum" sz="quarter" idx="12"/>
          </p:nvPr>
        </p:nvSpPr>
        <p:spPr/>
        <p:txBody>
          <a:bodyPr/>
          <a:lstStyle/>
          <a:p>
            <a:fld id="{9E2316CE-082C-4B93-8642-DE175D752352}" type="slidenum">
              <a:rPr lang="it-IT" smtClean="0"/>
              <a:t>3</a:t>
            </a:fld>
            <a:endParaRPr lang="it-IT"/>
          </a:p>
        </p:txBody>
      </p:sp>
    </p:spTree>
    <p:extLst>
      <p:ext uri="{BB962C8B-B14F-4D97-AF65-F5344CB8AC3E}">
        <p14:creationId xmlns:p14="http://schemas.microsoft.com/office/powerpoint/2010/main" val="34255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spirito della legge</a:t>
            </a:r>
          </a:p>
        </p:txBody>
      </p:sp>
      <p:sp>
        <p:nvSpPr>
          <p:cNvPr id="3" name="Segnaposto contenuto 2"/>
          <p:cNvSpPr>
            <a:spLocks noGrp="1"/>
          </p:cNvSpPr>
          <p:nvPr>
            <p:ph idx="1"/>
          </p:nvPr>
        </p:nvSpPr>
        <p:spPr>
          <a:xfrm>
            <a:off x="838200" y="1375794"/>
            <a:ext cx="10515600" cy="5209564"/>
          </a:xfrm>
        </p:spPr>
        <p:txBody>
          <a:bodyPr>
            <a:normAutofit fontScale="62500" lnSpcReduction="20000"/>
          </a:bodyPr>
          <a:lstStyle/>
          <a:p>
            <a:r>
              <a:rPr lang="it-IT" dirty="0"/>
              <a:t>La Comunità Economica Europea - e oggi l'Unione Europea – con il reg. 2081/1992 e sue successive modificazioni e integrazioni, </a:t>
            </a:r>
            <a:r>
              <a:rPr lang="it-IT" b="1" u="sng" dirty="0"/>
              <a:t>ha guardato all'eccezione come tale</a:t>
            </a:r>
            <a:r>
              <a:rPr lang="it-IT" dirty="0"/>
              <a:t>: in un contesto di libero uso dei nomi dei prodotti, anche nel caso di prestiti necessari per descrivere ciò che è nuovo nella cultura gastronomica di un paese (si pensi, guardando in casa nostra, a wurstel, crepes, maionese, prosciutto di Praga e salame ungherese, curry, whisky, cognac), si può accettare che alcune parole siano fuori dalla disponibilità di tutti, se questo significava garantire la libera circolazione delle merci in tutto il mercato unico, perché sono stati prodotti secondo specifiche redatte con lo stesso standard.</a:t>
            </a:r>
          </a:p>
          <a:p>
            <a:r>
              <a:rPr lang="it-IT" b="1" dirty="0"/>
              <a:t>L'idea che ha mosso i legislatori a Bruxelles è stata che tutto ciò aumentasse la varietà di prodotti a disposizione dei consumatori del Vecchio Continente</a:t>
            </a:r>
            <a:r>
              <a:rPr lang="it-IT" dirty="0"/>
              <a:t>. </a:t>
            </a:r>
            <a:r>
              <a:rPr lang="it-IT" b="1" u="sng" dirty="0">
                <a:solidFill>
                  <a:srgbClr val="FF0000"/>
                </a:solidFill>
              </a:rPr>
              <a:t>E questi prodotti sarebbero stati garantiti dalla Comunità Europea, per quanto riguarda il contenuto che si nascondeva dietro nomi e loghi, poiché quest'ultima ne ha approvato e registrato le specifiche, garantendo il rispetto delle norme</a:t>
            </a:r>
            <a:r>
              <a:rPr lang="it-IT" dirty="0">
                <a:solidFill>
                  <a:srgbClr val="FF0000"/>
                </a:solidFill>
              </a:rPr>
              <a:t>.</a:t>
            </a:r>
          </a:p>
          <a:p>
            <a:r>
              <a:rPr lang="it-IT" dirty="0"/>
              <a:t>Secondo la normativa europea, </a:t>
            </a:r>
            <a:r>
              <a:rPr lang="it-IT" b="1" u="sng" dirty="0">
                <a:solidFill>
                  <a:srgbClr val="FF0000"/>
                </a:solidFill>
              </a:rPr>
              <a:t>i prodotti da porre sotto l'egida di DOP e IGP avrebbero dovuto essere quelli effettivamente legati ad un territorio delimitato; prodotto da almeno 25 anni secondo modalità “costanti e leali”, in grado di accedere al mercato per il quale tale protezione internazionale avrebbe potuto essere pienamente efficace</a:t>
            </a:r>
            <a:r>
              <a:rPr lang="it-IT" b="1" dirty="0">
                <a:solidFill>
                  <a:srgbClr val="FF0000"/>
                </a:solidFill>
              </a:rPr>
              <a:t>.</a:t>
            </a:r>
          </a:p>
          <a:p>
            <a:r>
              <a:rPr lang="it-IT" b="1" dirty="0"/>
              <a:t>Nel 1992 i governi dei paesi membri </a:t>
            </a:r>
            <a:r>
              <a:rPr lang="it-IT" dirty="0"/>
              <a:t>non approvarono la creazione di DOP e IGP per dare la soddisfazione di un logo bicolore a qualsiasi produzione locale, anche se straordinaria, autentica, storica, tradizionale e chi più ne ha più ne metta: essi </a:t>
            </a:r>
            <a:r>
              <a:rPr lang="it-IT" sz="4400" b="1" dirty="0"/>
              <a:t>hanno deciso di garantire un'opportunità di competere sul mercato internazionale per quei prodotti che, a causa del loro inscindibile legame con un territorio, sarebbero scomparsi senza un'adeguata tutela.</a:t>
            </a:r>
          </a:p>
        </p:txBody>
      </p:sp>
      <p:sp>
        <p:nvSpPr>
          <p:cNvPr id="4" name="Segnaposto data 3"/>
          <p:cNvSpPr>
            <a:spLocks noGrp="1"/>
          </p:cNvSpPr>
          <p:nvPr>
            <p:ph type="dt" sz="half" idx="10"/>
          </p:nvPr>
        </p:nvSpPr>
        <p:spPr/>
        <p:txBody>
          <a:bodyPr/>
          <a:lstStyle/>
          <a:p>
            <a:fld id="{AE42D811-1134-45B9-850B-C323E7144BAB}" type="datetime1">
              <a:rPr lang="en-GB" smtClean="0"/>
              <a:t>07/06/2023</a:t>
            </a:fld>
            <a:endParaRPr lang="it-IT"/>
          </a:p>
        </p:txBody>
      </p:sp>
      <p:sp>
        <p:nvSpPr>
          <p:cNvPr id="9" name="Segnaposto piè di pagina 4">
            <a:extLst>
              <a:ext uri="{FF2B5EF4-FFF2-40B4-BE49-F238E27FC236}">
                <a16:creationId xmlns:a16="http://schemas.microsoft.com/office/drawing/2014/main" id="{6B36D78F-7E67-4088-92DA-83FA4CE3A981}"/>
              </a:ext>
            </a:extLst>
          </p:cNvPr>
          <p:cNvSpPr>
            <a:spLocks noGrp="1"/>
          </p:cNvSpPr>
          <p:nvPr>
            <p:ph type="ftr" sz="quarter" idx="11"/>
          </p:nvPr>
        </p:nvSpPr>
        <p:spPr>
          <a:xfrm>
            <a:off x="4038600" y="6356350"/>
            <a:ext cx="4114800" cy="365125"/>
          </a:xfrm>
        </p:spPr>
        <p:txBody>
          <a:bodyPr/>
          <a:lstStyle/>
          <a:p>
            <a:r>
              <a:rPr lang="it-IT" dirty="0"/>
              <a:t>M.A. Fino – Distretti del cibo - 2023</a:t>
            </a:r>
          </a:p>
        </p:txBody>
      </p:sp>
      <p:sp>
        <p:nvSpPr>
          <p:cNvPr id="5" name="Segnaposto numero diapositiva 4">
            <a:extLst>
              <a:ext uri="{FF2B5EF4-FFF2-40B4-BE49-F238E27FC236}">
                <a16:creationId xmlns:a16="http://schemas.microsoft.com/office/drawing/2014/main" id="{DEAB509B-AAEC-47A4-8F54-21C65FC28004}"/>
              </a:ext>
            </a:extLst>
          </p:cNvPr>
          <p:cNvSpPr>
            <a:spLocks noGrp="1"/>
          </p:cNvSpPr>
          <p:nvPr>
            <p:ph type="sldNum" sz="quarter" idx="12"/>
          </p:nvPr>
        </p:nvSpPr>
        <p:spPr/>
        <p:txBody>
          <a:bodyPr/>
          <a:lstStyle/>
          <a:p>
            <a:fld id="{9E2316CE-082C-4B93-8642-DE175D752352}" type="slidenum">
              <a:rPr lang="it-IT" smtClean="0"/>
              <a:t>4</a:t>
            </a:fld>
            <a:endParaRPr lang="it-IT"/>
          </a:p>
        </p:txBody>
      </p:sp>
    </p:spTree>
    <p:extLst>
      <p:ext uri="{BB962C8B-B14F-4D97-AF65-F5344CB8AC3E}">
        <p14:creationId xmlns:p14="http://schemas.microsoft.com/office/powerpoint/2010/main" val="396805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Uno sguardo al futuro</a:t>
            </a:r>
          </a:p>
        </p:txBody>
      </p:sp>
      <p:sp>
        <p:nvSpPr>
          <p:cNvPr id="3" name="Segnaposto contenuto 2"/>
          <p:cNvSpPr>
            <a:spLocks noGrp="1"/>
          </p:cNvSpPr>
          <p:nvPr>
            <p:ph idx="1"/>
          </p:nvPr>
        </p:nvSpPr>
        <p:spPr>
          <a:xfrm>
            <a:off x="968375" y="1366569"/>
            <a:ext cx="10515600" cy="4838288"/>
          </a:xfrm>
        </p:spPr>
        <p:txBody>
          <a:bodyPr>
            <a:normAutofit/>
          </a:bodyPr>
          <a:lstStyle/>
          <a:p>
            <a:pPr marL="0" indent="0">
              <a:buNone/>
            </a:pPr>
            <a:r>
              <a:rPr lang="it-IT" sz="2400" dirty="0"/>
              <a:t>In che modo potenziare il successo e rinsaldare i legami del cibo con l’area di origine?</a:t>
            </a:r>
          </a:p>
          <a:p>
            <a:pPr marL="0" indent="0">
              <a:buNone/>
            </a:pPr>
            <a:r>
              <a:rPr lang="it-IT" sz="2400" b="1" dirty="0"/>
              <a:t>Innanzitutto prestare grande attenzione al mantenimento dei tratti distintivi del legame.</a:t>
            </a:r>
          </a:p>
          <a:p>
            <a:pPr marL="0" indent="0">
              <a:buNone/>
            </a:pPr>
            <a:r>
              <a:rPr lang="it-IT" sz="2400" dirty="0"/>
              <a:t>In secondo luogo, occorre promuovere un CO-branding a due volti: </a:t>
            </a:r>
          </a:p>
          <a:p>
            <a:pPr lvl="1"/>
            <a:r>
              <a:rPr lang="it-IT" sz="2000" b="1" dirty="0"/>
              <a:t>Lavorare sull’abbinamento alle grandi DOP ad alto contenuto qualitativo </a:t>
            </a:r>
            <a:r>
              <a:rPr lang="it-IT" sz="2000" dirty="0"/>
              <a:t>per legame con il territorio e specificità produttive.</a:t>
            </a:r>
          </a:p>
          <a:p>
            <a:pPr lvl="1"/>
            <a:r>
              <a:rPr lang="it-IT" sz="2000" b="1" dirty="0"/>
              <a:t>Lavorare sull’abbinamento con le specialità locali diverse che possono radicare il consumo locale e costruire una brand </a:t>
            </a:r>
            <a:r>
              <a:rPr lang="it-IT" sz="2000" b="1" dirty="0" err="1"/>
              <a:t>identity</a:t>
            </a:r>
            <a:r>
              <a:rPr lang="it-IT" sz="2000" b="1" dirty="0"/>
              <a:t> locale</a:t>
            </a:r>
            <a:r>
              <a:rPr lang="it-IT" sz="2000" dirty="0"/>
              <a:t>.</a:t>
            </a:r>
          </a:p>
          <a:p>
            <a:pPr marL="0" indent="0">
              <a:buNone/>
            </a:pPr>
            <a:endParaRPr lang="it-IT" sz="2400" u="sng" dirty="0"/>
          </a:p>
          <a:p>
            <a:pPr marL="0" indent="0">
              <a:buNone/>
            </a:pPr>
            <a:r>
              <a:rPr lang="it-IT" sz="2400" u="sng" dirty="0"/>
              <a:t>Sfuggire alle tentazioni #gastronazionalistiche sempre in agguato</a:t>
            </a:r>
            <a:r>
              <a:rPr lang="it-IT" sz="2400" dirty="0"/>
              <a:t>. Vale a dire, </a:t>
            </a:r>
            <a:r>
              <a:rPr lang="it-IT" sz="2400" dirty="0" err="1"/>
              <a:t>proccuparsi</a:t>
            </a:r>
            <a:r>
              <a:rPr lang="it-IT" sz="2400" dirty="0"/>
              <a:t> moltissimo di ciò che facciamo e ci piace fare, senza cedere allo sciovinismo</a:t>
            </a:r>
          </a:p>
        </p:txBody>
      </p:sp>
      <p:sp>
        <p:nvSpPr>
          <p:cNvPr id="4" name="Segnaposto data 3"/>
          <p:cNvSpPr>
            <a:spLocks noGrp="1"/>
          </p:cNvSpPr>
          <p:nvPr>
            <p:ph type="dt" sz="half" idx="10"/>
          </p:nvPr>
        </p:nvSpPr>
        <p:spPr/>
        <p:txBody>
          <a:bodyPr/>
          <a:lstStyle/>
          <a:p>
            <a:fld id="{4E647BBB-0B53-40BB-91F0-AD7CD3054E0C}" type="datetime1">
              <a:rPr lang="en-GB" smtClean="0"/>
              <a:t>07/06/2023</a:t>
            </a:fld>
            <a:endParaRPr lang="it-IT"/>
          </a:p>
        </p:txBody>
      </p:sp>
      <p:sp>
        <p:nvSpPr>
          <p:cNvPr id="10" name="Segnaposto piè di pagina 4"/>
          <p:cNvSpPr>
            <a:spLocks noGrp="1"/>
          </p:cNvSpPr>
          <p:nvPr>
            <p:ph type="ftr" sz="quarter" idx="11"/>
          </p:nvPr>
        </p:nvSpPr>
        <p:spPr>
          <a:xfrm>
            <a:off x="4038600" y="6356350"/>
            <a:ext cx="4114800" cy="365125"/>
          </a:xfrm>
        </p:spPr>
        <p:txBody>
          <a:bodyPr/>
          <a:lstStyle/>
          <a:p>
            <a:r>
              <a:rPr lang="it-IT" dirty="0"/>
              <a:t>M.A. Fino – Distretti del cibo - 2023</a:t>
            </a:r>
          </a:p>
        </p:txBody>
      </p:sp>
      <p:sp>
        <p:nvSpPr>
          <p:cNvPr id="5" name="Segnaposto numero diapositiva 4">
            <a:extLst>
              <a:ext uri="{FF2B5EF4-FFF2-40B4-BE49-F238E27FC236}">
                <a16:creationId xmlns:a16="http://schemas.microsoft.com/office/drawing/2014/main" id="{0DE0D3D5-D1DD-44F7-AAA9-2C4CB7B3DA75}"/>
              </a:ext>
            </a:extLst>
          </p:cNvPr>
          <p:cNvSpPr>
            <a:spLocks noGrp="1"/>
          </p:cNvSpPr>
          <p:nvPr>
            <p:ph type="sldNum" sz="quarter" idx="12"/>
          </p:nvPr>
        </p:nvSpPr>
        <p:spPr/>
        <p:txBody>
          <a:bodyPr/>
          <a:lstStyle/>
          <a:p>
            <a:fld id="{9E2316CE-082C-4B93-8642-DE175D752352}" type="slidenum">
              <a:rPr lang="it-IT" smtClean="0"/>
              <a:t>5</a:t>
            </a:fld>
            <a:endParaRPr lang="it-IT"/>
          </a:p>
        </p:txBody>
      </p:sp>
    </p:spTree>
    <p:extLst>
      <p:ext uri="{BB962C8B-B14F-4D97-AF65-F5344CB8AC3E}">
        <p14:creationId xmlns:p14="http://schemas.microsoft.com/office/powerpoint/2010/main" val="171240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Giuseppe Medici, </a:t>
            </a:r>
            <a:r>
              <a:rPr lang="it-IT" sz="4000" i="1" dirty="0"/>
              <a:t>Il Parmigiano-Reggiano, 1969</a:t>
            </a:r>
            <a:r>
              <a:rPr lang="it-IT" i="1" dirty="0"/>
              <a:t> </a:t>
            </a:r>
            <a:endParaRPr lang="it-IT"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59427"/>
            <a:ext cx="6442364" cy="4553184"/>
          </a:xfrm>
        </p:spPr>
      </p:pic>
      <p:sp>
        <p:nvSpPr>
          <p:cNvPr id="4" name="Segnaposto data 3"/>
          <p:cNvSpPr>
            <a:spLocks noGrp="1"/>
          </p:cNvSpPr>
          <p:nvPr>
            <p:ph type="dt" sz="half" idx="10"/>
          </p:nvPr>
        </p:nvSpPr>
        <p:spPr/>
        <p:txBody>
          <a:bodyPr/>
          <a:lstStyle/>
          <a:p>
            <a:fld id="{20138FBC-EFDC-45FA-8320-FF5E755EC60C}" type="datetime1">
              <a:rPr lang="en-GB" smtClean="0"/>
              <a:t>07/06/2023</a:t>
            </a:fld>
            <a:endParaRPr lang="it-IT"/>
          </a:p>
        </p:txBody>
      </p:sp>
      <p:sp>
        <p:nvSpPr>
          <p:cNvPr id="8" name="CasellaDiTesto 7"/>
          <p:cNvSpPr txBox="1"/>
          <p:nvPr/>
        </p:nvSpPr>
        <p:spPr>
          <a:xfrm>
            <a:off x="7573883" y="1383167"/>
            <a:ext cx="4372693" cy="4801314"/>
          </a:xfrm>
          <a:prstGeom prst="rect">
            <a:avLst/>
          </a:prstGeom>
          <a:noFill/>
        </p:spPr>
        <p:txBody>
          <a:bodyPr wrap="square" rtlCol="0">
            <a:spAutoFit/>
          </a:bodyPr>
          <a:lstStyle/>
          <a:p>
            <a:r>
              <a:rPr lang="it-IT" dirty="0"/>
              <a:t>Giuseppe Medici (Sassuolo 1907 – Roma 2000) è stato economista, politico, senatore della Repubblica, Ministro dell'</a:t>
            </a:r>
            <a:r>
              <a:rPr lang="it-IT" dirty="0" err="1"/>
              <a:t>Agircultura</a:t>
            </a:r>
            <a:r>
              <a:rPr lang="it-IT" dirty="0"/>
              <a:t>, Presidente di Montedison, Presidente di Nomisma, Presidente dell'Assemblea delle Nazioni Unite sull'Alimentazione nel 1974.</a:t>
            </a:r>
          </a:p>
          <a:p>
            <a:endParaRPr lang="it-IT" dirty="0"/>
          </a:p>
          <a:p>
            <a:r>
              <a:rPr lang="it-IT" dirty="0"/>
              <a:t>Queste parole non escono da un divertente dialogo tra due contadini davanti a troppi calici di Lambrusco.</a:t>
            </a:r>
          </a:p>
          <a:p>
            <a:r>
              <a:rPr lang="it-IT" dirty="0"/>
              <a:t>Queste parole evidenziano come il Gastronazionalismo sia radicato nel campanilismo italiano e diffuso dalle élite tra la popolazione.</a:t>
            </a:r>
          </a:p>
          <a:p>
            <a:endParaRPr lang="it-IT" dirty="0"/>
          </a:p>
          <a:p>
            <a:r>
              <a:rPr lang="it-IT" dirty="0"/>
              <a:t>Occorre resistere all’impulso di promuovere le divisioni e lavorare sulle coesioni.</a:t>
            </a:r>
          </a:p>
        </p:txBody>
      </p:sp>
      <p:sp>
        <p:nvSpPr>
          <p:cNvPr id="9" name="Segnaposto piè di pagina 4"/>
          <p:cNvSpPr>
            <a:spLocks noGrp="1"/>
          </p:cNvSpPr>
          <p:nvPr>
            <p:ph type="ftr" sz="quarter" idx="11"/>
          </p:nvPr>
        </p:nvSpPr>
        <p:spPr>
          <a:xfrm>
            <a:off x="4038600" y="6356350"/>
            <a:ext cx="4114800" cy="365125"/>
          </a:xfrm>
        </p:spPr>
        <p:txBody>
          <a:bodyPr/>
          <a:lstStyle/>
          <a:p>
            <a:r>
              <a:rPr lang="it-IT" dirty="0"/>
              <a:t>M.A. Fino – Distretti del cibo - 2023</a:t>
            </a:r>
          </a:p>
        </p:txBody>
      </p:sp>
      <p:sp>
        <p:nvSpPr>
          <p:cNvPr id="3" name="Segnaposto numero diapositiva 2">
            <a:extLst>
              <a:ext uri="{FF2B5EF4-FFF2-40B4-BE49-F238E27FC236}">
                <a16:creationId xmlns:a16="http://schemas.microsoft.com/office/drawing/2014/main" id="{A7A4A83D-425B-47C4-8447-0794794A1F58}"/>
              </a:ext>
            </a:extLst>
          </p:cNvPr>
          <p:cNvSpPr>
            <a:spLocks noGrp="1"/>
          </p:cNvSpPr>
          <p:nvPr>
            <p:ph type="sldNum" sz="quarter" idx="12"/>
          </p:nvPr>
        </p:nvSpPr>
        <p:spPr/>
        <p:txBody>
          <a:bodyPr/>
          <a:lstStyle/>
          <a:p>
            <a:fld id="{9E2316CE-082C-4B93-8642-DE175D752352}" type="slidenum">
              <a:rPr lang="it-IT" smtClean="0"/>
              <a:t>6</a:t>
            </a:fld>
            <a:endParaRPr lang="it-IT"/>
          </a:p>
        </p:txBody>
      </p:sp>
    </p:spTree>
    <p:extLst>
      <p:ext uri="{BB962C8B-B14F-4D97-AF65-F5344CB8AC3E}">
        <p14:creationId xmlns:p14="http://schemas.microsoft.com/office/powerpoint/2010/main" val="421830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24F02FB-56DC-4D1C-967F-096AC39D2133}"/>
              </a:ext>
            </a:extLst>
          </p:cNvPr>
          <p:cNvSpPr>
            <a:spLocks noGrp="1"/>
          </p:cNvSpPr>
          <p:nvPr>
            <p:ph type="title"/>
          </p:nvPr>
        </p:nvSpPr>
        <p:spPr>
          <a:xfrm>
            <a:off x="3320637" y="2615499"/>
            <a:ext cx="5550725" cy="1325563"/>
          </a:xfrm>
        </p:spPr>
        <p:txBody>
          <a:bodyPr/>
          <a:lstStyle/>
          <a:p>
            <a:r>
              <a:rPr lang="it-IT" dirty="0"/>
              <a:t>Grazie per l’attenzione.</a:t>
            </a:r>
          </a:p>
        </p:txBody>
      </p:sp>
      <p:sp>
        <p:nvSpPr>
          <p:cNvPr id="4" name="Segnaposto data 3">
            <a:extLst>
              <a:ext uri="{FF2B5EF4-FFF2-40B4-BE49-F238E27FC236}">
                <a16:creationId xmlns:a16="http://schemas.microsoft.com/office/drawing/2014/main" id="{B02DBCAF-0F75-4761-81A2-719FBC3AE1C4}"/>
              </a:ext>
            </a:extLst>
          </p:cNvPr>
          <p:cNvSpPr>
            <a:spLocks noGrp="1"/>
          </p:cNvSpPr>
          <p:nvPr>
            <p:ph type="dt" sz="half" idx="10"/>
          </p:nvPr>
        </p:nvSpPr>
        <p:spPr/>
        <p:txBody>
          <a:bodyPr/>
          <a:lstStyle/>
          <a:p>
            <a:fld id="{87A75C32-9B3A-43C6-83C5-BE7FD8D1EEAE}" type="datetime1">
              <a:rPr lang="en-GB" smtClean="0"/>
              <a:t>07/06/2023</a:t>
            </a:fld>
            <a:endParaRPr lang="it-IT"/>
          </a:p>
        </p:txBody>
      </p:sp>
      <p:sp>
        <p:nvSpPr>
          <p:cNvPr id="5" name="Segnaposto piè di pagina 4">
            <a:extLst>
              <a:ext uri="{FF2B5EF4-FFF2-40B4-BE49-F238E27FC236}">
                <a16:creationId xmlns:a16="http://schemas.microsoft.com/office/drawing/2014/main" id="{158920CA-A4DB-4F46-823A-5D355972DE1A}"/>
              </a:ext>
            </a:extLst>
          </p:cNvPr>
          <p:cNvSpPr>
            <a:spLocks noGrp="1"/>
          </p:cNvSpPr>
          <p:nvPr>
            <p:ph type="ftr" sz="quarter" idx="11"/>
          </p:nvPr>
        </p:nvSpPr>
        <p:spPr/>
        <p:txBody>
          <a:bodyPr/>
          <a:lstStyle/>
          <a:p>
            <a:r>
              <a:rPr lang="it-IT"/>
              <a:t>M.A. Fino – Distretti del cibo - 2023</a:t>
            </a:r>
          </a:p>
        </p:txBody>
      </p:sp>
      <p:sp>
        <p:nvSpPr>
          <p:cNvPr id="6" name="Segnaposto numero diapositiva 5">
            <a:extLst>
              <a:ext uri="{FF2B5EF4-FFF2-40B4-BE49-F238E27FC236}">
                <a16:creationId xmlns:a16="http://schemas.microsoft.com/office/drawing/2014/main" id="{5D113A3A-6371-4BF9-9952-82D0B45F9305}"/>
              </a:ext>
            </a:extLst>
          </p:cNvPr>
          <p:cNvSpPr>
            <a:spLocks noGrp="1"/>
          </p:cNvSpPr>
          <p:nvPr>
            <p:ph type="sldNum" sz="quarter" idx="12"/>
          </p:nvPr>
        </p:nvSpPr>
        <p:spPr/>
        <p:txBody>
          <a:bodyPr/>
          <a:lstStyle/>
          <a:p>
            <a:fld id="{9E2316CE-082C-4B93-8642-DE175D752352}" type="slidenum">
              <a:rPr lang="it-IT" smtClean="0"/>
              <a:t>7</a:t>
            </a:fld>
            <a:endParaRPr lang="it-IT"/>
          </a:p>
        </p:txBody>
      </p:sp>
      <p:sp>
        <p:nvSpPr>
          <p:cNvPr id="8" name="CasellaDiTesto 7">
            <a:extLst>
              <a:ext uri="{FF2B5EF4-FFF2-40B4-BE49-F238E27FC236}">
                <a16:creationId xmlns:a16="http://schemas.microsoft.com/office/drawing/2014/main" id="{3BF6C191-331D-41D6-95DB-BA7DFCEE4FB6}"/>
              </a:ext>
            </a:extLst>
          </p:cNvPr>
          <p:cNvSpPr txBox="1"/>
          <p:nvPr/>
        </p:nvSpPr>
        <p:spPr>
          <a:xfrm>
            <a:off x="5226131" y="4825540"/>
            <a:ext cx="1739735" cy="646331"/>
          </a:xfrm>
          <a:prstGeom prst="rect">
            <a:avLst/>
          </a:prstGeom>
          <a:noFill/>
        </p:spPr>
        <p:txBody>
          <a:bodyPr wrap="square" rtlCol="0">
            <a:spAutoFit/>
          </a:bodyPr>
          <a:lstStyle/>
          <a:p>
            <a:r>
              <a:rPr lang="it-IT" dirty="0"/>
              <a:t>Michele A. Fino</a:t>
            </a:r>
          </a:p>
          <a:p>
            <a:r>
              <a:rPr lang="it-IT" dirty="0"/>
              <a:t>m.fino@unisg.it</a:t>
            </a:r>
          </a:p>
        </p:txBody>
      </p:sp>
    </p:spTree>
    <p:extLst>
      <p:ext uri="{BB962C8B-B14F-4D97-AF65-F5344CB8AC3E}">
        <p14:creationId xmlns:p14="http://schemas.microsoft.com/office/powerpoint/2010/main" val="25798955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847</Words>
  <Application>Microsoft Office PowerPoint</Application>
  <PresentationFormat>Widescreen</PresentationFormat>
  <Paragraphs>68</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“Distretti del cibo: tra promozione globale e rischi di localismo”</vt:lpstr>
      <vt:lpstr>IL rapporto tra distretto del cibo e  schemi di qualità</vt:lpstr>
      <vt:lpstr>Le molte forme sovrasoggettive di tutela del cibo in quanto originario di un luogo</vt:lpstr>
      <vt:lpstr>Lo spirito della legge</vt:lpstr>
      <vt:lpstr>Uno sguardo al futuro</vt:lpstr>
      <vt:lpstr>Giuseppe Medici, Il Parmigiano-Reggiano, 1969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Tallero Ermezio</dc:creator>
  <cp:lastModifiedBy>Tallero Ermezio</cp:lastModifiedBy>
  <cp:revision>4</cp:revision>
  <dcterms:created xsi:type="dcterms:W3CDTF">2023-06-07T09:08:12Z</dcterms:created>
  <dcterms:modified xsi:type="dcterms:W3CDTF">2023-06-07T09:25:12Z</dcterms:modified>
</cp:coreProperties>
</file>