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5" r:id="rId3"/>
  </p:sldMasterIdLst>
  <p:notesMasterIdLst>
    <p:notesMasterId r:id="rId22"/>
  </p:notesMasterIdLst>
  <p:sldIdLst>
    <p:sldId id="308" r:id="rId4"/>
    <p:sldId id="860" r:id="rId5"/>
    <p:sldId id="872" r:id="rId6"/>
    <p:sldId id="353" r:id="rId7"/>
    <p:sldId id="876" r:id="rId8"/>
    <p:sldId id="371" r:id="rId9"/>
    <p:sldId id="865" r:id="rId10"/>
    <p:sldId id="845" r:id="rId11"/>
    <p:sldId id="869" r:id="rId12"/>
    <p:sldId id="859" r:id="rId13"/>
    <p:sldId id="861" r:id="rId14"/>
    <p:sldId id="875" r:id="rId15"/>
    <p:sldId id="288" r:id="rId16"/>
    <p:sldId id="785" r:id="rId17"/>
    <p:sldId id="874" r:id="rId18"/>
    <p:sldId id="870" r:id="rId19"/>
    <p:sldId id="335" r:id="rId20"/>
    <p:sldId id="843" r:id="rId21"/>
  </p:sldIdLst>
  <p:sldSz cx="8820150" cy="6605588"/>
  <p:notesSz cx="6797675" cy="99282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406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8813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220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7627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03475" algn="l" defTabSz="8813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644170" algn="l" defTabSz="8813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084866" algn="l" defTabSz="8813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525561" algn="l" defTabSz="8813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1" userDrawn="1">
          <p15:clr>
            <a:srgbClr val="A4A3A4"/>
          </p15:clr>
        </p15:guide>
        <p15:guide id="2" pos="27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MSOffice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5" autoAdjust="0"/>
    <p:restoredTop sz="90819" autoAdjust="0"/>
  </p:normalViewPr>
  <p:slideViewPr>
    <p:cSldViewPr>
      <p:cViewPr varScale="1">
        <p:scale>
          <a:sx n="107" d="100"/>
          <a:sy n="107" d="100"/>
        </p:scale>
        <p:origin x="1744" y="168"/>
      </p:cViewPr>
      <p:guideLst>
        <p:guide orient="horz" pos="2081"/>
        <p:guide pos="27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68046-7491-447E-AD7F-A574C4715B78}" type="datetimeFigureOut">
              <a:rPr lang="it-IT" smtClean="0"/>
              <a:pPr/>
              <a:t>07/06/23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88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2410A-B2F6-4072-BBD1-93F23B90FA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63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1pPr>
    <a:lvl2pPr marL="440695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2pPr>
    <a:lvl3pPr marL="881390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3pPr>
    <a:lvl4pPr marL="1322085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4pPr>
    <a:lvl5pPr marL="1762780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5pPr>
    <a:lvl6pPr marL="2203475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6pPr>
    <a:lvl7pPr marL="2644170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7pPr>
    <a:lvl8pPr marL="3084866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8pPr>
    <a:lvl9pPr marL="3525561" algn="l" defTabSz="881390" rtl="0" eaLnBrk="1" latinLnBrk="0" hangingPunct="1">
      <a:defRPr sz="11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>
            <a:extLst>
              <a:ext uri="{FF2B5EF4-FFF2-40B4-BE49-F238E27FC236}">
                <a16:creationId xmlns:a16="http://schemas.microsoft.com/office/drawing/2014/main" id="{F6BE2132-BB7C-86B0-2501-E282E69620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>
            <a:extLst>
              <a:ext uri="{FF2B5EF4-FFF2-40B4-BE49-F238E27FC236}">
                <a16:creationId xmlns:a16="http://schemas.microsoft.com/office/drawing/2014/main" id="{266DF451-DC66-850B-CE01-5B5262BC83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228600" indent="-228600" eaLnBrk="1" hangingPunct="1">
              <a:lnSpc>
                <a:spcPct val="80000"/>
              </a:lnSpc>
              <a:buFontTx/>
              <a:buAutoNum type="arabicPeriod"/>
            </a:pPr>
            <a:endParaRPr lang="en-GB" altLang="it-IT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D2AA46-1766-8D9E-19D6-54A0DCAD9A3D}"/>
              </a:ext>
            </a:extLst>
          </p:cNvPr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A29C4BE-6FB1-5444-A454-B60BDC0CA2C3}" type="slidenum">
              <a:rPr lang="en-GB" altLang="it-IT" sz="1200">
                <a:latin typeface="Calibri" panose="020F0502020204030204" pitchFamily="34" charset="0"/>
              </a:rPr>
              <a:pPr algn="r" eaLnBrk="1" hangingPunct="1"/>
              <a:t>4</a:t>
            </a:fld>
            <a:endParaRPr lang="en-GB" altLang="it-IT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DD7B3BF-296C-C201-373F-11F5EEACD4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3B2F416-24DA-83E6-69A5-35533A4A10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/>
              <a:t>disarticolate in tante azioni frammentate, spesso ridondanti se non contraddittorie e nella maggior parte dei casi non coordinate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410A-B2F6-4072-BBD1-93F23B90FA67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388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5e4cb7db16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endParaRPr/>
          </a:p>
        </p:txBody>
      </p:sp>
      <p:sp>
        <p:nvSpPr>
          <p:cNvPr id="55" name="Google Shape;55;g5e4cb7db16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685800"/>
            <a:ext cx="4578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5247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887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bio-regions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defined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regions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characterized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reciprocal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environmentally-sustainable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relations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urban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peri-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urban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rural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areas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sonnino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Foodshed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dirty="0"/>
              <a:t>A </a:t>
            </a:r>
            <a:r>
              <a:rPr lang="it-IT" i="1" dirty="0" err="1"/>
              <a:t>foodshed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geographic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produces</a:t>
            </a:r>
            <a:r>
              <a:rPr lang="it-IT" dirty="0"/>
              <a:t> the </a:t>
            </a:r>
            <a:r>
              <a:rPr lang="it-IT" dirty="0" err="1"/>
              <a:t>food</a:t>
            </a:r>
            <a:r>
              <a:rPr lang="it-IT" dirty="0"/>
              <a:t> for a </a:t>
            </a:r>
            <a:r>
              <a:rPr lang="it-IT" dirty="0" err="1"/>
              <a:t>particular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. </a:t>
            </a:r>
            <a:endParaRPr lang="it-IT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2410A-B2F6-4072-BBD1-93F23B90FA67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7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SA_management_logo_eng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1" y="279535"/>
            <a:ext cx="3370003" cy="14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1082" y="2052424"/>
            <a:ext cx="7497989" cy="141594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23239" y="3743600"/>
            <a:ext cx="6173675" cy="16879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0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2D84C-6F52-4F80-8C4C-DA5BF0F3FA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81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DB14D-1277-4CDA-8DCE-A0CB9EBC6DB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26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94394" y="264481"/>
            <a:ext cx="1984318" cy="5635823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41439" y="264481"/>
            <a:ext cx="5849594" cy="563582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8948A-79E4-4DEF-8F58-E61210C036E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06809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817F1-A66B-1E4D-A079-7763075305A2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D9DD-7D0B-BE40-935E-E4BD3D3808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88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938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1511" y="2052017"/>
            <a:ext cx="7497128" cy="141592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23023" y="3743166"/>
            <a:ext cx="6174105" cy="16880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79ED4-8CD9-194E-9391-85787559E488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DE723-1187-554F-B506-21D7E08C64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488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817F1-A66B-1E4D-A079-7763075305A2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D9DD-7D0B-BE40-935E-E4BD3D3808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980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Footer_management.jpg                                          00004219Scambio                        C4A23297: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5897"/>
            <a:ext cx="12544381" cy="10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Footer_management.jpg                                          00004219Scambio                        C4A23297: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8" y="8503191"/>
            <a:ext cx="12543304" cy="10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Footer_management.jpg                                          00004219Scambio                        C4A23297: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35" y="8650482"/>
            <a:ext cx="12544380" cy="103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Footer_management.jpg                                          00004219Scambio                        C4A23297: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1" y="8796700"/>
            <a:ext cx="12543304" cy="10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CDD56-20C1-3C41-8723-FDDCE4BA233C}" type="datetime1">
              <a:rPr lang="it-IT"/>
              <a:pPr>
                <a:defRPr/>
              </a:pPr>
              <a:t>07/06/23</a:t>
            </a:fld>
            <a:endParaRPr lang="it-IT" dirty="0"/>
          </a:p>
        </p:txBody>
      </p:sp>
      <p:sp>
        <p:nvSpPr>
          <p:cNvPr id="8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EB6F8-2D6D-A54E-899A-08C32CD9E6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87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2020D-A355-654D-80C0-3F6E86E09A26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B486A-52AB-9D43-A665-E14ECB7910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323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6731" y="4244708"/>
            <a:ext cx="7497128" cy="131194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6731" y="2799736"/>
            <a:ext cx="7497128" cy="144497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8836E-B924-F149-9297-7248373C876E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DB337-C9AC-5F40-A47D-B6CCC786AF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159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41008" y="1541310"/>
            <a:ext cx="3895566" cy="43593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83576" y="1541310"/>
            <a:ext cx="3895566" cy="43593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B931-6081-7A4A-9173-52C80199D617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95ED-E95E-894A-896F-512BAA9F1D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8"/>
          <a:stretch>
            <a:fillRect/>
          </a:stretch>
        </p:blipFill>
        <p:spPr bwMode="auto">
          <a:xfrm>
            <a:off x="0" y="6159410"/>
            <a:ext cx="8820150" cy="4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-6371" r="-2" b="-1732"/>
          <a:stretch>
            <a:fillRect/>
          </a:stretch>
        </p:blipFill>
        <p:spPr bwMode="auto">
          <a:xfrm rot="5400000">
            <a:off x="-442652" y="429751"/>
            <a:ext cx="1303056" cy="41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1440" y="153643"/>
            <a:ext cx="7937274" cy="1100931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1440" y="1400878"/>
            <a:ext cx="7937274" cy="435857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>
          <a:xfrm>
            <a:off x="441440" y="6218545"/>
            <a:ext cx="2057532" cy="351567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13625" y="6218545"/>
            <a:ext cx="2792904" cy="351567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321182" y="6218545"/>
            <a:ext cx="2057532" cy="351567"/>
          </a:xfrm>
        </p:spPr>
        <p:txBody>
          <a:bodyPr/>
          <a:lstStyle>
            <a:lvl1pPr>
              <a:defRPr/>
            </a:lvl1pPr>
          </a:lstStyle>
          <a:p>
            <a:fld id="{BA15AA8D-4DCD-45CF-A6E4-667DBF77D17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127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41008" y="1478613"/>
            <a:ext cx="3897098" cy="6162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1008" y="2094828"/>
            <a:ext cx="3897098" cy="38058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480516" y="1478613"/>
            <a:ext cx="3898629" cy="6162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480516" y="2094828"/>
            <a:ext cx="3898629" cy="38058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8C279-EED3-DD42-8A03-C9D244535EC5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D72FF-CCCB-DB42-AE4B-44FA6443AE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41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7C69D-9262-124E-B0C3-E712A175B16D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DB265-7B58-8B47-8784-19A85CA43F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70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C716A-1884-7545-A217-42DE83D96AB6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FCF05-19E1-EF40-BB92-67DA461678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462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1010" y="263000"/>
            <a:ext cx="2901769" cy="11192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48434" y="263007"/>
            <a:ext cx="4930709" cy="56376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41010" y="1382284"/>
            <a:ext cx="2901769" cy="4518406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5BFE-0666-B649-9EDE-483EE811C3B7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F104-4319-3745-87A1-78617A6246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798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28811" y="4623912"/>
            <a:ext cx="5292090" cy="54587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28811" y="590221"/>
            <a:ext cx="5292090" cy="396335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28811" y="5169790"/>
            <a:ext cx="5292090" cy="775239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26EFC-553B-3749-8D9F-2D2FE6899DC1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F185F-C37D-9F4C-A8FB-DC89C05E15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962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6E836-E358-C64B-BD41-190E31BD8287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89598-49E0-6342-A91A-1988F469EA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717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94609" y="264536"/>
            <a:ext cx="1984534" cy="5636157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41007" y="264536"/>
            <a:ext cx="5806599" cy="563615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3617E-F2A9-8940-8BC0-A7151C91BFB5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6F68-AC24-8D46-920F-0BD1B33DF1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985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47DA0-E379-7140-9915-8BA0E8E6CC19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A1D7-B317-B44F-8F33-58FC776CFF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097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 userDrawn="1"/>
        </p:nvCxnSpPr>
        <p:spPr>
          <a:xfrm>
            <a:off x="3" y="293510"/>
            <a:ext cx="316005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 userDrawn="1"/>
        </p:nvCxnSpPr>
        <p:spPr>
          <a:xfrm>
            <a:off x="5730085" y="293510"/>
            <a:ext cx="30900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 userDrawn="1"/>
        </p:nvCxnSpPr>
        <p:spPr>
          <a:xfrm>
            <a:off x="0" y="6312079"/>
            <a:ext cx="88201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 userDrawn="1"/>
        </p:nvSpPr>
        <p:spPr>
          <a:xfrm>
            <a:off x="8473464" y="3884441"/>
            <a:ext cx="382221" cy="274802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>
              <a:defRPr/>
            </a:pPr>
            <a:endParaRPr lang="it-IT"/>
          </a:p>
        </p:txBody>
      </p:sp>
      <p:pic>
        <p:nvPicPr>
          <p:cNvPr id="8" name="Immagine 14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53" y="0"/>
            <a:ext cx="2646475" cy="114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1511" y="2052017"/>
            <a:ext cx="7497128" cy="141592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23023" y="3743166"/>
            <a:ext cx="6174105" cy="16880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49C79-EDD9-3C47-8B43-1010EAFC1045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053DD-18ED-F941-A819-84F5E52CD8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0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FB2B7-1B5D-D94A-A73B-60325B74ACAB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AEC90-0E35-CD4E-9B10-4CF0A2B279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13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6613" y="4244609"/>
            <a:ext cx="7496911" cy="1311656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6613" y="2799634"/>
            <a:ext cx="7496911" cy="1444973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CA53-322B-45D6-B864-18111B0D489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99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1BD04-5A35-9148-9C74-127A56D0F7A7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81AB-032F-8544-84E6-1736A29675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001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6731" y="4244709"/>
            <a:ext cx="7497128" cy="131194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6731" y="2799737"/>
            <a:ext cx="7497128" cy="144497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F36A-DA25-E54A-84B7-18910E71EA21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74CFB-4D73-864E-B08F-D8DD63B185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249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41008" y="1541310"/>
            <a:ext cx="3895566" cy="43593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83576" y="1541310"/>
            <a:ext cx="3895566" cy="43593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D666-FFF0-414C-8404-E489623E5576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65E1-6247-DC4E-88EF-2FE66D1164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848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41008" y="1478613"/>
            <a:ext cx="3897098" cy="6162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1008" y="2094828"/>
            <a:ext cx="3897098" cy="38058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480516" y="1478613"/>
            <a:ext cx="3898629" cy="6162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480516" y="2094828"/>
            <a:ext cx="3898629" cy="38058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78BD-6441-844D-B90B-A8B683A12BD7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9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4D0EF-FB97-D24A-BF3C-C2DBD53F4D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932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5B24-968C-294F-9121-C31B150E706B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8FA58-F9A4-DF40-B2ED-EE6BF68A86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048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2854C-55E8-3348-9012-4C76F79E9CB6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6A3CD-9EC6-C544-86B0-8F43F8EE79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916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1010" y="263000"/>
            <a:ext cx="2901769" cy="11192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48434" y="263008"/>
            <a:ext cx="4930709" cy="56376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41010" y="1382284"/>
            <a:ext cx="2901769" cy="4518406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5835D-E190-9345-9D76-DEB94686AF40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2D624-99D1-9E49-B2A9-155DA5FBF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070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28811" y="4623912"/>
            <a:ext cx="5292090" cy="54587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28811" y="590221"/>
            <a:ext cx="5292090" cy="396335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28811" y="5169790"/>
            <a:ext cx="5292090" cy="775239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5344-251D-1D4B-89A1-D3FCE340329B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B9EF8-BE6E-C74C-8A46-1D93A062F6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43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8863F-F533-BF42-82E6-D12C9602324A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A09F6-2073-0A41-A5B1-A9E65122E5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237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0" descr="SA_management_logo_it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7890" cy="7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94609" y="264537"/>
            <a:ext cx="1984534" cy="5636157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41007" y="264537"/>
            <a:ext cx="5806599" cy="563615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AEEB-CD58-2B48-92FF-F2A1A41A67AE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643E2-C23F-3F4C-9A6A-DE11B3CE8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09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41440" y="1541735"/>
            <a:ext cx="3916956" cy="435857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61758" y="1541735"/>
            <a:ext cx="3916956" cy="435857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8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8948A-79E4-4DEF-8F58-E61210C036E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60332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41440" y="1478303"/>
            <a:ext cx="3896500" cy="61604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1440" y="2094352"/>
            <a:ext cx="3896500" cy="3805954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480062" y="1478303"/>
            <a:ext cx="3898652" cy="61604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480062" y="2094352"/>
            <a:ext cx="3898652" cy="3805954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67D5F-4148-4C19-8D30-D17677B85D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495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63E67-A5E7-46EA-9FCF-D5D12DD56C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63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8948A-79E4-4DEF-8F58-E61210C036E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4130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1440" y="263410"/>
            <a:ext cx="2901649" cy="1119208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48601" y="263407"/>
            <a:ext cx="4930111" cy="563689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41440" y="1382615"/>
            <a:ext cx="2901649" cy="4517689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8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BB743-14C7-4BFA-8ADE-D55EE1A746A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49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480"/>
            <a:ext cx="8820150" cy="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29147" y="4624130"/>
            <a:ext cx="5291875" cy="54616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29147" y="590246"/>
            <a:ext cx="5291875" cy="3962923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29147" y="5170293"/>
            <a:ext cx="5291875" cy="775167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B72B7-155D-49CD-AFA4-6A81629EF9A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24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" descr="Senza titolo.tif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58" y="1352514"/>
            <a:ext cx="2160893" cy="46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41440" y="1547112"/>
            <a:ext cx="7937274" cy="435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Segnaposto titolo 1"/>
          <p:cNvSpPr>
            <a:spLocks noGrp="1"/>
          </p:cNvSpPr>
          <p:nvPr>
            <p:ph type="title"/>
          </p:nvPr>
        </p:nvSpPr>
        <p:spPr bwMode="auto">
          <a:xfrm>
            <a:off x="441440" y="264482"/>
            <a:ext cx="7937274" cy="11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41440" y="6122858"/>
            <a:ext cx="2057532" cy="351567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13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13625" y="6122858"/>
            <a:ext cx="2792904" cy="351567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321182" y="6122858"/>
            <a:ext cx="2057532" cy="351567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8978948A-79E4-4DEF-8F58-E61210C036E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48" r:id="rId12"/>
    <p:sldLayoutId id="2147483749" r:id="rId13"/>
  </p:sldLayoutIdLst>
  <p:hf hdr="0" dt="0"/>
  <p:txStyles>
    <p:titleStyle>
      <a:lvl1pPr algn="ctr" defTabSz="321457" rtl="0" eaLnBrk="1" fontAlgn="base" hangingPunct="1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321457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321457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321457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321457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ＭＳ Ｐゴシック" charset="0"/>
        </a:defRPr>
      </a:lvl5pPr>
      <a:lvl6pPr marL="321457" algn="ctr" defTabSz="321457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ＭＳ Ｐゴシック" charset="0"/>
        </a:defRPr>
      </a:lvl6pPr>
      <a:lvl7pPr marL="642915" algn="ctr" defTabSz="321457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ＭＳ Ｐゴシック" charset="0"/>
        </a:defRPr>
      </a:lvl7pPr>
      <a:lvl8pPr marL="964372" algn="ctr" defTabSz="321457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ＭＳ Ｐゴシック" charset="0"/>
        </a:defRPr>
      </a:lvl8pPr>
      <a:lvl9pPr marL="1285829" algn="ctr" defTabSz="321457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241093" indent="-241093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522368" indent="-200911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803643" indent="-160729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125101" indent="-160729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1446558" indent="-160729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1768015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41440" y="264482"/>
            <a:ext cx="7937274" cy="11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41440" y="1541736"/>
            <a:ext cx="7937274" cy="435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41441" y="6122858"/>
            <a:ext cx="2057532" cy="351567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2DBE90-E529-8D4E-9874-EF3548367F85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13626" y="6122858"/>
            <a:ext cx="2792904" cy="351567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321182" y="6122858"/>
            <a:ext cx="2057532" cy="351567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47F615-716F-B241-9AAF-B7B43DFA1D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3319" name="Picture 11" descr="Footer_management.jpg                                          00004219Scambio                        C4A23297: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5897"/>
            <a:ext cx="12544381" cy="10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hf hdr="0"/>
  <p:txStyles>
    <p:titleStyle>
      <a:lvl1pPr algn="ctr" defTabSz="91409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9140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9140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9140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9140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40" algn="ctr" defTabSz="9140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82" algn="ctr" defTabSz="9140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323" algn="ctr" defTabSz="9140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763" algn="ctr" defTabSz="9140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647" indent="-342647" algn="l" defTabSz="9140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216" indent="-284609" algn="l" defTabSz="9140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786" indent="-227688" algn="l" defTabSz="9140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392" indent="-227688" algn="l" defTabSz="9140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999" indent="-227688" algn="l" defTabSz="91409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titolo 1"/>
          <p:cNvSpPr>
            <a:spLocks noGrp="1"/>
          </p:cNvSpPr>
          <p:nvPr>
            <p:ph type="title"/>
          </p:nvPr>
        </p:nvSpPr>
        <p:spPr bwMode="auto">
          <a:xfrm>
            <a:off x="441440" y="264482"/>
            <a:ext cx="7937274" cy="11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86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41440" y="1541739"/>
            <a:ext cx="7937274" cy="435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41441" y="6122859"/>
            <a:ext cx="2057532" cy="351567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93757D-8315-B74F-B6E4-BE66595EA90B}" type="datetime1">
              <a:rPr lang="it-IT"/>
              <a:pPr>
                <a:defRPr/>
              </a:pPr>
              <a:t>07/06/23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13627" y="6122859"/>
            <a:ext cx="2792904" cy="351567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321182" y="6122859"/>
            <a:ext cx="2057532" cy="351567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917326-3DE8-804E-9707-BFBAF5DDBC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7" name="Connettore 1 6"/>
          <p:cNvCxnSpPr/>
          <p:nvPr/>
        </p:nvCxnSpPr>
        <p:spPr>
          <a:xfrm>
            <a:off x="0" y="6312079"/>
            <a:ext cx="88201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8473464" y="3884441"/>
            <a:ext cx="382221" cy="274802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0" y="3"/>
            <a:ext cx="367147" cy="36231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/>
  <p:txStyles>
    <p:titleStyle>
      <a:lvl1pPr algn="ctr" defTabSz="914051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914051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914051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914051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914051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24" algn="ctr" defTabSz="914051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49" algn="ctr" defTabSz="914051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274" algn="ctr" defTabSz="914051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697" algn="ctr" defTabSz="914051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630" indent="-342630" algn="l" defTabSz="91405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178" indent="-284594" algn="l" defTabSz="91405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728" indent="-227676" algn="l" defTabSz="91405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310" indent="-227676" algn="l" defTabSz="91405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894" indent="-227676" algn="l" defTabSz="914051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giaime.berti@santannapisa.i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5778227" y="178594"/>
            <a:ext cx="32038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te Italiana Politiche Locali Cibo">
            <a:extLst>
              <a:ext uri="{FF2B5EF4-FFF2-40B4-BE49-F238E27FC236}">
                <a16:creationId xmlns:a16="http://schemas.microsoft.com/office/drawing/2014/main" id="{37E30538-1003-A756-5660-1FDF0D36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06" y="322619"/>
            <a:ext cx="1654982" cy="13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996E28-615E-7E7A-3179-FFC9162B1926}"/>
              </a:ext>
            </a:extLst>
          </p:cNvPr>
          <p:cNvSpPr txBox="1"/>
          <p:nvPr/>
        </p:nvSpPr>
        <p:spPr>
          <a:xfrm>
            <a:off x="306917" y="4742954"/>
            <a:ext cx="86751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+mn-lt"/>
              </a:rPr>
              <a:t>Giaime </a:t>
            </a:r>
            <a:r>
              <a:rPr lang="it-IT" sz="2000" b="1" dirty="0" err="1">
                <a:latin typeface="+mn-lt"/>
              </a:rPr>
              <a:t>Berti</a:t>
            </a:r>
            <a:r>
              <a:rPr lang="it-IT" sz="2000" b="1" baseline="30000" dirty="0" err="1">
                <a:latin typeface="+mn-lt"/>
              </a:rPr>
              <a:t>a,b</a:t>
            </a:r>
            <a:r>
              <a:rPr lang="it-IT" sz="2000" b="1" baseline="30000" dirty="0">
                <a:latin typeface="+mn-lt"/>
              </a:rPr>
              <a:t> </a:t>
            </a:r>
            <a:r>
              <a:rPr lang="it-IT" sz="2000" b="1" dirty="0">
                <a:latin typeface="+mn-lt"/>
              </a:rPr>
              <a:t> Egidio </a:t>
            </a:r>
            <a:r>
              <a:rPr lang="it-IT" sz="2000" b="1" dirty="0" err="1">
                <a:latin typeface="+mn-lt"/>
              </a:rPr>
              <a:t>Dansero</a:t>
            </a:r>
            <a:r>
              <a:rPr lang="it-IT" sz="2000" b="1" baseline="30000" dirty="0" err="1">
                <a:latin typeface="+mn-lt"/>
              </a:rPr>
              <a:t>a,c</a:t>
            </a:r>
            <a:endParaRPr lang="it-IT" sz="2000" b="1" dirty="0">
              <a:latin typeface="+mn-lt"/>
            </a:endParaRPr>
          </a:p>
          <a:p>
            <a:pPr algn="ctr"/>
            <a:r>
              <a:rPr lang="it-IT" sz="2200" b="1" baseline="30000" dirty="0">
                <a:latin typeface="+mn-lt"/>
              </a:rPr>
              <a:t>   </a:t>
            </a:r>
            <a:r>
              <a:rPr lang="it-IT" sz="2200" b="1" dirty="0">
                <a:latin typeface="+mn-lt"/>
              </a:rPr>
              <a:t> </a:t>
            </a:r>
            <a:endParaRPr lang="it-IT" sz="2200" dirty="0">
              <a:latin typeface="+mn-lt"/>
            </a:endParaRPr>
          </a:p>
          <a:p>
            <a:r>
              <a:rPr lang="it-IT" sz="2200" dirty="0">
                <a:latin typeface="+mn-lt"/>
              </a:rPr>
              <a:t>a Rete Italiana Politiche Locali del Cibo</a:t>
            </a:r>
          </a:p>
          <a:p>
            <a:r>
              <a:rPr lang="it-IT" sz="2200" dirty="0">
                <a:latin typeface="+mn-lt"/>
              </a:rPr>
              <a:t>b Scuola Superiore Sant’Anna di Pisa</a:t>
            </a:r>
          </a:p>
          <a:p>
            <a:r>
              <a:rPr lang="it-IT" sz="2200" dirty="0">
                <a:latin typeface="+mn-lt"/>
              </a:rPr>
              <a:t>c  Università di Torino</a:t>
            </a:r>
          </a:p>
          <a:p>
            <a:pPr algn="ctr"/>
            <a:endParaRPr lang="it-IT" sz="20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12AA0E-2C76-7D9F-EC27-E8219E846926}"/>
              </a:ext>
            </a:extLst>
          </p:cNvPr>
          <p:cNvSpPr txBox="1"/>
          <p:nvPr/>
        </p:nvSpPr>
        <p:spPr>
          <a:xfrm>
            <a:off x="213875" y="3581758"/>
            <a:ext cx="8392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6805"/>
                </a:solidFill>
                <a:effectLst/>
                <a:latin typeface="ProximaSoft"/>
              </a:rPr>
              <a:t>Distretti e Politiche locali del cibo: </a:t>
            </a:r>
          </a:p>
          <a:p>
            <a:pPr algn="ctr"/>
            <a:r>
              <a:rPr lang="it-IT" sz="2800" b="1" dirty="0">
                <a:solidFill>
                  <a:srgbClr val="FF6805"/>
                </a:solidFill>
                <a:effectLst/>
                <a:latin typeface="ProximaSoft"/>
              </a:rPr>
              <a:t>necessità e </a:t>
            </a:r>
            <a:r>
              <a:rPr lang="it-IT" sz="2800" b="1" dirty="0" err="1">
                <a:solidFill>
                  <a:srgbClr val="FF6805"/>
                </a:solidFill>
                <a:effectLst/>
                <a:latin typeface="ProximaSoft"/>
              </a:rPr>
              <a:t>potenzialita</a:t>
            </a:r>
            <a:r>
              <a:rPr lang="it-IT" sz="2800" b="1" dirty="0">
                <a:solidFill>
                  <a:srgbClr val="FF6805"/>
                </a:solidFill>
                <a:effectLst/>
                <a:latin typeface="ProximaSoft"/>
              </a:rPr>
              <a:t>̀ di convergenza </a:t>
            </a:r>
            <a:endParaRPr lang="it-IT" sz="4000" b="1" dirty="0"/>
          </a:p>
        </p:txBody>
      </p:sp>
      <p:pic>
        <p:nvPicPr>
          <p:cNvPr id="2" name="Picture 2" descr="Due Borse di ricerca all'Università di Torino – SISEC">
            <a:extLst>
              <a:ext uri="{FF2B5EF4-FFF2-40B4-BE49-F238E27FC236}">
                <a16:creationId xmlns:a16="http://schemas.microsoft.com/office/drawing/2014/main" id="{3817554D-296C-E83E-30A8-45FDD41E6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42" y="305733"/>
            <a:ext cx="2829818" cy="14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8A8AF2-B1F1-CC24-23D7-B9BC819CD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425" y="1990722"/>
            <a:ext cx="63373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9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17E4E4-5674-7687-A44E-E1C7E239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1D9DD-7D0B-BE40-935E-E4BD3D3808DB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F6B0ED-9024-4060-4AAD-8B84E349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923" y="-126206"/>
            <a:ext cx="6227205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4E5D2CC4-B27A-9154-ED61-E41472CC8DF5}"/>
              </a:ext>
            </a:extLst>
          </p:cNvPr>
          <p:cNvSpPr/>
          <p:nvPr/>
        </p:nvSpPr>
        <p:spPr>
          <a:xfrm flipV="1">
            <a:off x="3934998" y="2750347"/>
            <a:ext cx="72008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A86149-8D6E-7662-4E61-6E3EC88DDB65}"/>
              </a:ext>
            </a:extLst>
          </p:cNvPr>
          <p:cNvSpPr txBox="1"/>
          <p:nvPr/>
        </p:nvSpPr>
        <p:spPr>
          <a:xfrm>
            <a:off x="4007009" y="2667936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Consigli del cibo 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CC711DF-7A98-B5EB-CCF4-8FEF5F88DBD3}"/>
              </a:ext>
            </a:extLst>
          </p:cNvPr>
          <p:cNvSpPr/>
          <p:nvPr/>
        </p:nvSpPr>
        <p:spPr>
          <a:xfrm flipV="1">
            <a:off x="1817787" y="2150666"/>
            <a:ext cx="72008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5100CD87-B1D5-E103-DDC3-A38AE078667C}"/>
              </a:ext>
            </a:extLst>
          </p:cNvPr>
          <p:cNvSpPr/>
          <p:nvPr/>
        </p:nvSpPr>
        <p:spPr>
          <a:xfrm flipV="1">
            <a:off x="1873612" y="1862634"/>
            <a:ext cx="72008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0D1AB98-FB81-ECAB-A4FB-7C77A3116A99}"/>
              </a:ext>
            </a:extLst>
          </p:cNvPr>
          <p:cNvSpPr/>
          <p:nvPr/>
        </p:nvSpPr>
        <p:spPr>
          <a:xfrm flipV="1">
            <a:off x="2105819" y="278458"/>
            <a:ext cx="72008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9CBD995B-FDF1-1657-5DF8-381056585D23}"/>
              </a:ext>
            </a:extLst>
          </p:cNvPr>
          <p:cNvSpPr/>
          <p:nvPr/>
        </p:nvSpPr>
        <p:spPr>
          <a:xfrm flipV="1">
            <a:off x="2753891" y="3302794"/>
            <a:ext cx="72008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9B247C-CF3C-6112-4431-BEE13B8A0F31}"/>
              </a:ext>
            </a:extLst>
          </p:cNvPr>
          <p:cNvSpPr txBox="1"/>
          <p:nvPr/>
        </p:nvSpPr>
        <p:spPr>
          <a:xfrm>
            <a:off x="5778227" y="5576515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Fonte: Osservatorio sulle Politiche Locali del Cibo</a:t>
            </a:r>
          </a:p>
          <a:p>
            <a:r>
              <a:rPr lang="it-IT" dirty="0"/>
              <a:t>Rete PLC</a:t>
            </a:r>
          </a:p>
        </p:txBody>
      </p:sp>
      <p:pic>
        <p:nvPicPr>
          <p:cNvPr id="2050" name="Picture 2" descr="Rete Italiana Politiche Locali Cibo">
            <a:extLst>
              <a:ext uri="{FF2B5EF4-FFF2-40B4-BE49-F238E27FC236}">
                <a16:creationId xmlns:a16="http://schemas.microsoft.com/office/drawing/2014/main" id="{A196B754-5B05-AB19-DCD2-9DEB51F6B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15" y="4502720"/>
            <a:ext cx="1222530" cy="97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E98242D-3231-EFC7-59EC-4AD259648C13}"/>
              </a:ext>
            </a:extLst>
          </p:cNvPr>
          <p:cNvSpPr/>
          <p:nvPr/>
        </p:nvSpPr>
        <p:spPr>
          <a:xfrm flipV="1">
            <a:off x="1529755" y="854522"/>
            <a:ext cx="72008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043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7E51CA-08D8-C24E-9952-1F8755011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0305" y="6122606"/>
            <a:ext cx="2895451" cy="365001"/>
          </a:xfrm>
        </p:spPr>
        <p:txBody>
          <a:bodyPr/>
          <a:lstStyle/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D3395E-8A62-E591-62EC-D151C1C2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59305" y="6122606"/>
            <a:ext cx="2133079" cy="365001"/>
          </a:xfrm>
        </p:spPr>
        <p:txBody>
          <a:bodyPr/>
          <a:lstStyle/>
          <a:p>
            <a:fld id="{BA15AA8D-4DCD-45CF-A6E4-667DBF77D17A}" type="slidenum">
              <a:rPr lang="it-IT" smtClean="0"/>
              <a:pPr/>
              <a:t>11</a:t>
            </a:fld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26B859B0-BAD8-3090-A5D8-0E8C24BD9F0A}"/>
              </a:ext>
            </a:extLst>
          </p:cNvPr>
          <p:cNvCxnSpPr>
            <a:cxnSpLocks/>
          </p:cNvCxnSpPr>
          <p:nvPr/>
        </p:nvCxnSpPr>
        <p:spPr>
          <a:xfrm>
            <a:off x="161603" y="818518"/>
            <a:ext cx="0" cy="496855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5079B81-0ED6-54AA-2928-361237BACABA}"/>
              </a:ext>
            </a:extLst>
          </p:cNvPr>
          <p:cNvSpPr txBox="1"/>
          <p:nvPr/>
        </p:nvSpPr>
        <p:spPr>
          <a:xfrm>
            <a:off x="377627" y="542555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Food Policy urbane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218D81F-AB95-DF9B-4037-CFFDD967AFC2}"/>
              </a:ext>
            </a:extLst>
          </p:cNvPr>
          <p:cNvSpPr txBox="1"/>
          <p:nvPr/>
        </p:nvSpPr>
        <p:spPr>
          <a:xfrm>
            <a:off x="212520" y="392896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Food Policy Regionali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B67A6F-49C4-B213-2A2B-1381FED97DDA}"/>
              </a:ext>
            </a:extLst>
          </p:cNvPr>
          <p:cNvSpPr txBox="1"/>
          <p:nvPr/>
        </p:nvSpPr>
        <p:spPr>
          <a:xfrm>
            <a:off x="5251187" y="3760037"/>
            <a:ext cx="2659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Tavolo cibo Toscana (ANCI)</a:t>
            </a:r>
          </a:p>
          <a:p>
            <a:endParaRPr lang="it-IT" sz="1400" dirty="0"/>
          </a:p>
          <a:p>
            <a:r>
              <a:rPr lang="it-IT" sz="1400" dirty="0"/>
              <a:t>Assessorato Agricoltura e Cibo (Piemonte) Settore A1716A - Coordinamento attività sulle politiche del cibo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5C2644-B755-A02C-C47E-E6BD0FB2A26E}"/>
              </a:ext>
            </a:extLst>
          </p:cNvPr>
          <p:cNvSpPr txBox="1"/>
          <p:nvPr/>
        </p:nvSpPr>
        <p:spPr>
          <a:xfrm>
            <a:off x="2272626" y="4266251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Catalogna (2021) </a:t>
            </a:r>
          </a:p>
          <a:p>
            <a:r>
              <a:rPr lang="it-IT" dirty="0"/>
              <a:t>Fiandre </a:t>
            </a:r>
          </a:p>
          <a:p>
            <a:r>
              <a:rPr lang="it-IT" dirty="0"/>
              <a:t>Vallonia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C53E2C-4B5F-9521-4CE1-364CCD877F68}"/>
              </a:ext>
            </a:extLst>
          </p:cNvPr>
          <p:cNvSpPr txBox="1"/>
          <p:nvPr/>
        </p:nvSpPr>
        <p:spPr>
          <a:xfrm>
            <a:off x="198091" y="230806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Food Policy Nazionali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DD706D-C62B-C833-F607-CB9F38943E95}"/>
              </a:ext>
            </a:extLst>
          </p:cNvPr>
          <p:cNvSpPr txBox="1"/>
          <p:nvPr/>
        </p:nvSpPr>
        <p:spPr>
          <a:xfrm>
            <a:off x="2772127" y="5415479"/>
            <a:ext cx="2478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Milano (2015)</a:t>
            </a:r>
          </a:p>
          <a:p>
            <a:r>
              <a:rPr lang="it-IT" dirty="0"/>
              <a:t>Livorno (2018)</a:t>
            </a:r>
          </a:p>
          <a:p>
            <a:r>
              <a:rPr lang="it-IT" dirty="0"/>
              <a:t>Piana di Lucca (2019)</a:t>
            </a:r>
          </a:p>
          <a:p>
            <a:r>
              <a:rPr lang="it-IT" dirty="0"/>
              <a:t>……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2FB6E1D-03F8-6AE9-31DB-A6CC50D4B578}"/>
              </a:ext>
            </a:extLst>
          </p:cNvPr>
          <p:cNvSpPr txBox="1"/>
          <p:nvPr/>
        </p:nvSpPr>
        <p:spPr>
          <a:xfrm>
            <a:off x="2791883" y="39135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…………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53E452-3BE2-EEA5-A4FD-0B04A301D29A}"/>
              </a:ext>
            </a:extLst>
          </p:cNvPr>
          <p:cNvSpPr txBox="1"/>
          <p:nvPr/>
        </p:nvSpPr>
        <p:spPr>
          <a:xfrm>
            <a:off x="366226" y="688496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Food Policy Internazionali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ED26C1B-EE95-387E-252B-FAFC76E42AD5}"/>
              </a:ext>
            </a:extLst>
          </p:cNvPr>
          <p:cNvSpPr txBox="1"/>
          <p:nvPr/>
        </p:nvSpPr>
        <p:spPr>
          <a:xfrm>
            <a:off x="3384099" y="63946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F2F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CCB0860-A5F4-65B3-941D-9E65D61A4C81}"/>
              </a:ext>
            </a:extLst>
          </p:cNvPr>
          <p:cNvSpPr txBox="1"/>
          <p:nvPr/>
        </p:nvSpPr>
        <p:spPr>
          <a:xfrm>
            <a:off x="3071247" y="224764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……………</a:t>
            </a:r>
          </a:p>
        </p:txBody>
      </p:sp>
      <p:pic>
        <p:nvPicPr>
          <p:cNvPr id="1028" name="Picture 4" descr="Bandiera d'Italia - Wikipedia">
            <a:extLst>
              <a:ext uri="{FF2B5EF4-FFF2-40B4-BE49-F238E27FC236}">
                <a16:creationId xmlns:a16="http://schemas.microsoft.com/office/drawing/2014/main" id="{32E4E1E3-ACCE-FC95-687F-BA842B37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96" y="3852219"/>
            <a:ext cx="546260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andiera d'Italia - Wikipedia">
            <a:extLst>
              <a:ext uri="{FF2B5EF4-FFF2-40B4-BE49-F238E27FC236}">
                <a16:creationId xmlns:a16="http://schemas.microsoft.com/office/drawing/2014/main" id="{D7B98F97-ABC8-B5EA-5B2E-D0D4F999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15" y="2187781"/>
            <a:ext cx="546260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pload.wikimedia.org/wikipedia/commons/thumb/b/...">
            <a:extLst>
              <a:ext uri="{FF2B5EF4-FFF2-40B4-BE49-F238E27FC236}">
                <a16:creationId xmlns:a16="http://schemas.microsoft.com/office/drawing/2014/main" id="{C31A9966-79E1-4BE9-78AF-C0552652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93" y="701892"/>
            <a:ext cx="750195" cy="5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7AC4D84-3D2F-0F12-B657-B99FFA63D8BF}"/>
              </a:ext>
            </a:extLst>
          </p:cNvPr>
          <p:cNvSpPr txBox="1"/>
          <p:nvPr/>
        </p:nvSpPr>
        <p:spPr>
          <a:xfrm>
            <a:off x="3337859" y="961079"/>
            <a:ext cx="33217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FSFS</a:t>
            </a:r>
            <a:r>
              <a:rPr lang="it-IT" sz="1600" dirty="0"/>
              <a:t> Legislative framework for </a:t>
            </a:r>
            <a:r>
              <a:rPr lang="it-IT" sz="1600" dirty="0" err="1"/>
              <a:t>sustainable</a:t>
            </a:r>
            <a:r>
              <a:rPr lang="it-IT" sz="1600" dirty="0"/>
              <a:t> food systems (2023/2024)</a:t>
            </a:r>
          </a:p>
        </p:txBody>
      </p:sp>
      <p:pic>
        <p:nvPicPr>
          <p:cNvPr id="26" name="Picture 4" descr="Bandiera d'Italia - Wikipedia">
            <a:extLst>
              <a:ext uri="{FF2B5EF4-FFF2-40B4-BE49-F238E27FC236}">
                <a16:creationId xmlns:a16="http://schemas.microsoft.com/office/drawing/2014/main" id="{126810F1-CB75-787A-977A-3E8F1EE6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55" y="5425551"/>
            <a:ext cx="546260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31F8999-3DC2-5F7E-81E7-7BE5463200A1}"/>
              </a:ext>
            </a:extLst>
          </p:cNvPr>
          <p:cNvSpPr txBox="1"/>
          <p:nvPr/>
        </p:nvSpPr>
        <p:spPr>
          <a:xfrm>
            <a:off x="0" y="9586"/>
            <a:ext cx="882015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Multilevel governance</a:t>
            </a:r>
          </a:p>
        </p:txBody>
      </p:sp>
      <p:pic>
        <p:nvPicPr>
          <p:cNvPr id="1034" name="Picture 10" descr="Bandiera Estelada Catalogna indipendente">
            <a:extLst>
              <a:ext uri="{FF2B5EF4-FFF2-40B4-BE49-F238E27FC236}">
                <a16:creationId xmlns:a16="http://schemas.microsoft.com/office/drawing/2014/main" id="{BFAC73DC-9688-F145-95D8-E8F0EC8E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73" y="4358098"/>
            <a:ext cx="435918" cy="28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pload.wikimedia.org/wikipedia/commons/6/65/Flag_o...">
            <a:extLst>
              <a:ext uri="{FF2B5EF4-FFF2-40B4-BE49-F238E27FC236}">
                <a16:creationId xmlns:a16="http://schemas.microsoft.com/office/drawing/2014/main" id="{10C97DCC-EDA6-16DA-B2C8-AFC52FC2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81" y="4717175"/>
            <a:ext cx="460231" cy="4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968E96B-7714-B3E6-BBF6-F7D61ECB41A1}"/>
              </a:ext>
            </a:extLst>
          </p:cNvPr>
          <p:cNvSpPr txBox="1"/>
          <p:nvPr/>
        </p:nvSpPr>
        <p:spPr>
          <a:xfrm>
            <a:off x="2958532" y="2541118"/>
            <a:ext cx="3352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Food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(PNA) </a:t>
            </a:r>
          </a:p>
          <a:p>
            <a:endParaRPr lang="it-IT" sz="105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effectLst/>
                <a:latin typeface="National-LFSN-Book"/>
              </a:rPr>
              <a:t>National Food Strategy and food security </a:t>
            </a:r>
            <a:endParaRPr lang="it-IT" sz="1600" dirty="0"/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DA52225C-0CED-BA2C-9C67-7023917DAC1E}"/>
              </a:ext>
            </a:extLst>
          </p:cNvPr>
          <p:cNvCxnSpPr/>
          <p:nvPr/>
        </p:nvCxnSpPr>
        <p:spPr>
          <a:xfrm>
            <a:off x="0" y="5319018"/>
            <a:ext cx="894657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2288AC38-169F-AAA8-67D1-88085A985DC5}"/>
              </a:ext>
            </a:extLst>
          </p:cNvPr>
          <p:cNvCxnSpPr/>
          <p:nvPr/>
        </p:nvCxnSpPr>
        <p:spPr>
          <a:xfrm>
            <a:off x="10699" y="3601245"/>
            <a:ext cx="894657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upload.wikimedia.org/wikipedia/commons/thumb/c/c3/...">
            <a:extLst>
              <a:ext uri="{FF2B5EF4-FFF2-40B4-BE49-F238E27FC236}">
                <a16:creationId xmlns:a16="http://schemas.microsoft.com/office/drawing/2014/main" id="{3BF86CDD-CC76-D436-36FD-F329CB35E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49" y="2492726"/>
            <a:ext cx="549920" cy="36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ndiera Gran Bretagna">
            <a:extLst>
              <a:ext uri="{FF2B5EF4-FFF2-40B4-BE49-F238E27FC236}">
                <a16:creationId xmlns:a16="http://schemas.microsoft.com/office/drawing/2014/main" id="{F9864A77-5493-C92F-15BE-DB6C0002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74" y="2901853"/>
            <a:ext cx="549920" cy="54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31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2A9F0A-F5D7-427E-5DD6-47FC53E2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1D9DD-7D0B-BE40-935E-E4BD3D3808DB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72DEAF-023F-D309-7D87-F3FA197CC9D9}"/>
              </a:ext>
            </a:extLst>
          </p:cNvPr>
          <p:cNvSpPr txBox="1"/>
          <p:nvPr/>
        </p:nvSpPr>
        <p:spPr>
          <a:xfrm>
            <a:off x="0" y="-14342"/>
            <a:ext cx="882015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Distretti e Politiche del cibo: convergenze parallele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B45AD9-9656-FDE8-44B8-F419A1D5568C}"/>
              </a:ext>
            </a:extLst>
          </p:cNvPr>
          <p:cNvSpPr txBox="1"/>
          <p:nvPr/>
        </p:nvSpPr>
        <p:spPr>
          <a:xfrm>
            <a:off x="389230" y="749894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«Politiche del cibo»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D905DC-31F2-9000-4C35-2C96F0193BF3}"/>
              </a:ext>
            </a:extLst>
          </p:cNvPr>
          <p:cNvSpPr txBox="1"/>
          <p:nvPr/>
        </p:nvSpPr>
        <p:spPr>
          <a:xfrm>
            <a:off x="5350481" y="749894"/>
            <a:ext cx="324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«Distretti </a:t>
            </a:r>
            <a:r>
              <a:rPr lang="it-IT" sz="2800"/>
              <a:t>del cibo» </a:t>
            </a:r>
            <a:endParaRPr lang="it-IT" sz="2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6DBDCD-CFF7-59F5-0992-114A678BD660}"/>
              </a:ext>
            </a:extLst>
          </p:cNvPr>
          <p:cNvSpPr txBox="1"/>
          <p:nvPr/>
        </p:nvSpPr>
        <p:spPr>
          <a:xfrm>
            <a:off x="161603" y="1435354"/>
            <a:ext cx="3839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prospettiva </a:t>
            </a:r>
          </a:p>
          <a:p>
            <a:pPr algn="ctr"/>
            <a:r>
              <a:rPr lang="it-I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della domanda alimentare-cittadino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D950D6-530D-38AE-6A6C-620983F2DA4E}"/>
              </a:ext>
            </a:extLst>
          </p:cNvPr>
          <p:cNvSpPr txBox="1"/>
          <p:nvPr/>
        </p:nvSpPr>
        <p:spPr>
          <a:xfrm>
            <a:off x="4246865" y="1427183"/>
            <a:ext cx="4411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prospettiva </a:t>
            </a:r>
          </a:p>
          <a:p>
            <a:pPr algn="ctr"/>
            <a:r>
              <a:rPr lang="it-I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dell’offerta alimentare-produttore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389166-F9D5-DC55-2A46-E1C36FF4679B}"/>
              </a:ext>
            </a:extLst>
          </p:cNvPr>
          <p:cNvSpPr txBox="1"/>
          <p:nvPr/>
        </p:nvSpPr>
        <p:spPr>
          <a:xfrm>
            <a:off x="161604" y="2564130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Ambiente alimentare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nutrizione e diete sostenibili,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accesso al cibo,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educazione alimentare,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Orti urbani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approvvigionamento pubblico (mense),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spreco alimentare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AAFDFE-FBFC-8F12-3C57-3D23A32DDA71}"/>
              </a:ext>
            </a:extLst>
          </p:cNvPr>
          <p:cNvSpPr txBox="1"/>
          <p:nvPr/>
        </p:nvSpPr>
        <p:spPr>
          <a:xfrm>
            <a:off x="4934572" y="2531248"/>
            <a:ext cx="37239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produzione agricola (di qualità),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gestione delle risorse naturali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 sviluppo territoriale delle economie rurali </a:t>
            </a:r>
          </a:p>
          <a:p>
            <a:pPr marL="726445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delle comunità rurali,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marketing territoriale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turismo rurale</a:t>
            </a:r>
            <a:r>
              <a:rPr lang="it-IT" sz="2400" dirty="0">
                <a:effectLst/>
              </a:rPr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971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/>
        </p:nvSpPr>
        <p:spPr>
          <a:xfrm>
            <a:off x="9002941" y="2502699"/>
            <a:ext cx="88999" cy="21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358" tIns="20179" rIns="40358" bIns="2017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sz="1156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918906-B5BE-1347-8271-7EFB74C91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287" y="1608816"/>
            <a:ext cx="4769137" cy="3576852"/>
          </a:xfrm>
          <a:prstGeom prst="rect">
            <a:avLst/>
          </a:prstGeom>
        </p:spPr>
      </p:pic>
      <p:pic>
        <p:nvPicPr>
          <p:cNvPr id="1026" name="Picture 2" descr="Campione di carne in aperto in plastica usa e getta la coltura cellulare  piatto nel moderno">
            <a:extLst>
              <a:ext uri="{FF2B5EF4-FFF2-40B4-BE49-F238E27FC236}">
                <a16:creationId xmlns:a16="http://schemas.microsoft.com/office/drawing/2014/main" id="{14AA6E57-A6F8-C24E-B1D5-5267A0D1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8" y="1513838"/>
            <a:ext cx="3536142" cy="259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F0A2BA6-2F3A-0F4A-8AE9-3116BFBC2AC2}"/>
              </a:ext>
            </a:extLst>
          </p:cNvPr>
          <p:cNvSpPr txBox="1"/>
          <p:nvPr/>
        </p:nvSpPr>
        <p:spPr>
          <a:xfrm>
            <a:off x="65033" y="4222029"/>
            <a:ext cx="3714583" cy="1129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48" dirty="0" err="1">
                <a:latin typeface="AGaramondPro"/>
              </a:rPr>
              <a:t>Nutreco</a:t>
            </a:r>
            <a:r>
              <a:rPr lang="it-IT" sz="1348" dirty="0">
                <a:latin typeface="AGaramondPro"/>
              </a:rPr>
              <a:t>, l’azienda olandese leader mondiale nel settore dell’alimentazione animale, e </a:t>
            </a:r>
            <a:r>
              <a:rPr lang="it-IT" sz="1348" dirty="0" err="1">
                <a:latin typeface="AGaramondPro"/>
              </a:rPr>
              <a:t>Mosa</a:t>
            </a:r>
            <a:r>
              <a:rPr lang="it-IT" sz="1348" dirty="0">
                <a:latin typeface="AGaramondPro"/>
              </a:rPr>
              <a:t> </a:t>
            </a:r>
            <a:r>
              <a:rPr lang="it-IT" sz="1348" dirty="0" err="1">
                <a:latin typeface="AGaramondPro"/>
              </a:rPr>
              <a:t>Meat</a:t>
            </a:r>
            <a:r>
              <a:rPr lang="it-IT" sz="1348" dirty="0">
                <a:latin typeface="AGaramondPro"/>
              </a:rPr>
              <a:t>, azienda di </a:t>
            </a:r>
            <a:r>
              <a:rPr lang="it-IT" sz="1348" i="1" dirty="0" err="1">
                <a:latin typeface="AGaramondPro"/>
              </a:rPr>
              <a:t>foodtech</a:t>
            </a:r>
            <a:r>
              <a:rPr lang="it-IT" sz="1348" i="1" dirty="0">
                <a:latin typeface="AGaramondPro"/>
              </a:rPr>
              <a:t> </a:t>
            </a:r>
            <a:r>
              <a:rPr lang="it-IT" sz="1348" dirty="0">
                <a:latin typeface="AGaramondPro"/>
              </a:rPr>
              <a:t>specializzata nella carne in vitro, hanno ricevuto 2 milioni di euro dal Piano REACT-EU</a:t>
            </a:r>
            <a:r>
              <a:rPr lang="it-IT" sz="867" dirty="0">
                <a:latin typeface="AGaramondPro"/>
              </a:rPr>
              <a:t> </a:t>
            </a:r>
            <a:r>
              <a:rPr lang="it-IT" sz="1348" dirty="0">
                <a:latin typeface="AGaramondPro"/>
              </a:rPr>
              <a:t>per il progetto “Feed for </a:t>
            </a:r>
            <a:r>
              <a:rPr lang="it-IT" sz="1348" dirty="0" err="1">
                <a:latin typeface="AGaramondPro"/>
              </a:rPr>
              <a:t>Meat</a:t>
            </a:r>
            <a:r>
              <a:rPr lang="it-IT" sz="1348" dirty="0">
                <a:latin typeface="AGaramondPro"/>
              </a:rPr>
              <a:t>” </a:t>
            </a:r>
            <a:endParaRPr lang="it-IT" sz="1348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A6BDCD-7D7E-C32D-0EA2-114D4685AA80}"/>
              </a:ext>
            </a:extLst>
          </p:cNvPr>
          <p:cNvSpPr txBox="1"/>
          <p:nvPr/>
        </p:nvSpPr>
        <p:spPr>
          <a:xfrm>
            <a:off x="0" y="-14342"/>
            <a:ext cx="882015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Distretti e Politiche del cibo: i sistemi locali del cibo</a:t>
            </a:r>
          </a:p>
        </p:txBody>
      </p:sp>
    </p:spTree>
    <p:extLst>
      <p:ext uri="{BB962C8B-B14F-4D97-AF65-F5344CB8AC3E}">
        <p14:creationId xmlns:p14="http://schemas.microsoft.com/office/powerpoint/2010/main" val="270391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4C5F3A45-014C-9948-86FD-C8CA91343F02}"/>
              </a:ext>
            </a:extLst>
          </p:cNvPr>
          <p:cNvSpPr/>
          <p:nvPr/>
        </p:nvSpPr>
        <p:spPr>
          <a:xfrm rot="3897697">
            <a:off x="3920427" y="1837721"/>
            <a:ext cx="1205810" cy="16596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A5C9237-E3D3-2F47-A6AD-8AFA4634C8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755737" y="6221563"/>
            <a:ext cx="2895600" cy="365125"/>
          </a:xfrm>
        </p:spPr>
        <p:txBody>
          <a:bodyPr/>
          <a:lstStyle/>
          <a:p>
            <a:r>
              <a:rPr lang="it-IT"/>
              <a:t>Assemblea IDM, 19 Dicembre 2012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7EF3C6D-CACF-184F-A7D1-599E22E9FE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54663" y="6221563"/>
            <a:ext cx="2133600" cy="365125"/>
          </a:xfrm>
        </p:spPr>
        <p:txBody>
          <a:bodyPr/>
          <a:lstStyle/>
          <a:p>
            <a:fld id="{8978948A-79E4-4DEF-8F58-E61210C036E5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7423F3-E0D4-AE4F-9ABA-59BBC985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61" y="1733604"/>
            <a:ext cx="6850390" cy="58686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9E4ED8-1043-EC43-ABCE-1935C7F72461}"/>
              </a:ext>
            </a:extLst>
          </p:cNvPr>
          <p:cNvSpPr txBox="1"/>
          <p:nvPr/>
        </p:nvSpPr>
        <p:spPr>
          <a:xfrm>
            <a:off x="3508906" y="869626"/>
            <a:ext cx="461731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it-IT" sz="2400" dirty="0"/>
              <a:t>Verticale (autosufficiente) e globale</a:t>
            </a:r>
          </a:p>
        </p:txBody>
      </p:sp>
      <p:sp>
        <p:nvSpPr>
          <p:cNvPr id="12" name="Freccia bidirezionale verticale 11">
            <a:extLst>
              <a:ext uri="{FF2B5EF4-FFF2-40B4-BE49-F238E27FC236}">
                <a16:creationId xmlns:a16="http://schemas.microsoft.com/office/drawing/2014/main" id="{628DFED9-C1FF-B643-A8DC-0AC6517AF994}"/>
              </a:ext>
            </a:extLst>
          </p:cNvPr>
          <p:cNvSpPr/>
          <p:nvPr/>
        </p:nvSpPr>
        <p:spPr>
          <a:xfrm rot="3348645">
            <a:off x="3958728" y="4050447"/>
            <a:ext cx="692224" cy="1368152"/>
          </a:xfrm>
          <a:prstGeom prst="upDownArrow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bidirezionale verticale 12">
            <a:extLst>
              <a:ext uri="{FF2B5EF4-FFF2-40B4-BE49-F238E27FC236}">
                <a16:creationId xmlns:a16="http://schemas.microsoft.com/office/drawing/2014/main" id="{D8F9B3E8-0480-1449-B09B-5AFFB56E2421}"/>
              </a:ext>
            </a:extLst>
          </p:cNvPr>
          <p:cNvSpPr/>
          <p:nvPr/>
        </p:nvSpPr>
        <p:spPr>
          <a:xfrm rot="3348645">
            <a:off x="6471967" y="2950632"/>
            <a:ext cx="692224" cy="1368152"/>
          </a:xfrm>
          <a:prstGeom prst="upDownArrow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bidirezionale verticale 13">
            <a:extLst>
              <a:ext uri="{FF2B5EF4-FFF2-40B4-BE49-F238E27FC236}">
                <a16:creationId xmlns:a16="http://schemas.microsoft.com/office/drawing/2014/main" id="{55B2E19E-C131-804D-8423-093D59706C34}"/>
              </a:ext>
            </a:extLst>
          </p:cNvPr>
          <p:cNvSpPr/>
          <p:nvPr/>
        </p:nvSpPr>
        <p:spPr>
          <a:xfrm rot="7954892">
            <a:off x="4059030" y="3068122"/>
            <a:ext cx="618539" cy="916096"/>
          </a:xfrm>
          <a:prstGeom prst="upDownArrow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bidirezionale verticale 14">
            <a:extLst>
              <a:ext uri="{FF2B5EF4-FFF2-40B4-BE49-F238E27FC236}">
                <a16:creationId xmlns:a16="http://schemas.microsoft.com/office/drawing/2014/main" id="{4E85C3FF-BEB4-5040-89D3-7EBB6055A651}"/>
              </a:ext>
            </a:extLst>
          </p:cNvPr>
          <p:cNvSpPr/>
          <p:nvPr/>
        </p:nvSpPr>
        <p:spPr>
          <a:xfrm rot="7684552">
            <a:off x="6223401" y="4237452"/>
            <a:ext cx="692224" cy="1368152"/>
          </a:xfrm>
          <a:prstGeom prst="upDownArrow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10E1BC4C-42E7-D241-B28C-1482A0350A65}"/>
              </a:ext>
            </a:extLst>
          </p:cNvPr>
          <p:cNvSpPr/>
          <p:nvPr/>
        </p:nvSpPr>
        <p:spPr>
          <a:xfrm>
            <a:off x="2037933" y="2808910"/>
            <a:ext cx="6850391" cy="3048378"/>
          </a:xfrm>
          <a:custGeom>
            <a:avLst/>
            <a:gdLst>
              <a:gd name="connsiteX0" fmla="*/ 3206293 w 7626194"/>
              <a:gd name="connsiteY0" fmla="*/ 546375 h 3860998"/>
              <a:gd name="connsiteX1" fmla="*/ 2583993 w 7626194"/>
              <a:gd name="connsiteY1" fmla="*/ 838475 h 3860998"/>
              <a:gd name="connsiteX2" fmla="*/ 1847393 w 7626194"/>
              <a:gd name="connsiteY2" fmla="*/ 1092475 h 3860998"/>
              <a:gd name="connsiteX3" fmla="*/ 1377493 w 7626194"/>
              <a:gd name="connsiteY3" fmla="*/ 1409975 h 3860998"/>
              <a:gd name="connsiteX4" fmla="*/ 285293 w 7626194"/>
              <a:gd name="connsiteY4" fmla="*/ 1524275 h 3860998"/>
              <a:gd name="connsiteX5" fmla="*/ 5893 w 7626194"/>
              <a:gd name="connsiteY5" fmla="*/ 1803675 h 3860998"/>
              <a:gd name="connsiteX6" fmla="*/ 463093 w 7626194"/>
              <a:gd name="connsiteY6" fmla="*/ 2387875 h 3860998"/>
              <a:gd name="connsiteX7" fmla="*/ 844093 w 7626194"/>
              <a:gd name="connsiteY7" fmla="*/ 2464075 h 3860998"/>
              <a:gd name="connsiteX8" fmla="*/ 1199693 w 7626194"/>
              <a:gd name="connsiteY8" fmla="*/ 2718075 h 3860998"/>
              <a:gd name="connsiteX9" fmla="*/ 1542593 w 7626194"/>
              <a:gd name="connsiteY9" fmla="*/ 2997475 h 3860998"/>
              <a:gd name="connsiteX10" fmla="*/ 1987093 w 7626194"/>
              <a:gd name="connsiteY10" fmla="*/ 3200675 h 3860998"/>
              <a:gd name="connsiteX11" fmla="*/ 2736393 w 7626194"/>
              <a:gd name="connsiteY11" fmla="*/ 3403875 h 3860998"/>
              <a:gd name="connsiteX12" fmla="*/ 3130093 w 7626194"/>
              <a:gd name="connsiteY12" fmla="*/ 3543575 h 3860998"/>
              <a:gd name="connsiteX13" fmla="*/ 4247693 w 7626194"/>
              <a:gd name="connsiteY13" fmla="*/ 3848375 h 3860998"/>
              <a:gd name="connsiteX14" fmla="*/ 5162093 w 7626194"/>
              <a:gd name="connsiteY14" fmla="*/ 3759475 h 3860998"/>
              <a:gd name="connsiteX15" fmla="*/ 6127293 w 7626194"/>
              <a:gd name="connsiteY15" fmla="*/ 3365775 h 3860998"/>
              <a:gd name="connsiteX16" fmla="*/ 6876593 w 7626194"/>
              <a:gd name="connsiteY16" fmla="*/ 2933975 h 3860998"/>
              <a:gd name="connsiteX17" fmla="*/ 7409993 w 7626194"/>
              <a:gd name="connsiteY17" fmla="*/ 2781575 h 3860998"/>
              <a:gd name="connsiteX18" fmla="*/ 7625893 w 7626194"/>
              <a:gd name="connsiteY18" fmla="*/ 2591075 h 3860998"/>
              <a:gd name="connsiteX19" fmla="*/ 7448093 w 7626194"/>
              <a:gd name="connsiteY19" fmla="*/ 1740175 h 3860998"/>
              <a:gd name="connsiteX20" fmla="*/ 7092493 w 7626194"/>
              <a:gd name="connsiteY20" fmla="*/ 1460775 h 3860998"/>
              <a:gd name="connsiteX21" fmla="*/ 6635293 w 7626194"/>
              <a:gd name="connsiteY21" fmla="*/ 1219475 h 3860998"/>
              <a:gd name="connsiteX22" fmla="*/ 6127293 w 7626194"/>
              <a:gd name="connsiteY22" fmla="*/ 978175 h 3860998"/>
              <a:gd name="connsiteX23" fmla="*/ 5606593 w 7626194"/>
              <a:gd name="connsiteY23" fmla="*/ 597175 h 3860998"/>
              <a:gd name="connsiteX24" fmla="*/ 5009693 w 7626194"/>
              <a:gd name="connsiteY24" fmla="*/ 139975 h 3860998"/>
              <a:gd name="connsiteX25" fmla="*/ 4514393 w 7626194"/>
              <a:gd name="connsiteY25" fmla="*/ 275 h 3860998"/>
              <a:gd name="connsiteX26" fmla="*/ 3803193 w 7626194"/>
              <a:gd name="connsiteY26" fmla="*/ 165375 h 3860998"/>
              <a:gd name="connsiteX27" fmla="*/ 3206293 w 7626194"/>
              <a:gd name="connsiteY27" fmla="*/ 546375 h 386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626194" h="3860998">
                <a:moveTo>
                  <a:pt x="3206293" y="546375"/>
                </a:moveTo>
                <a:cubicBezTo>
                  <a:pt x="3003093" y="658558"/>
                  <a:pt x="2810476" y="747458"/>
                  <a:pt x="2583993" y="838475"/>
                </a:cubicBezTo>
                <a:cubicBezTo>
                  <a:pt x="2357510" y="929492"/>
                  <a:pt x="2048476" y="997225"/>
                  <a:pt x="1847393" y="1092475"/>
                </a:cubicBezTo>
                <a:cubicBezTo>
                  <a:pt x="1646310" y="1187725"/>
                  <a:pt x="1637843" y="1338008"/>
                  <a:pt x="1377493" y="1409975"/>
                </a:cubicBezTo>
                <a:cubicBezTo>
                  <a:pt x="1117143" y="1481942"/>
                  <a:pt x="513893" y="1458658"/>
                  <a:pt x="285293" y="1524275"/>
                </a:cubicBezTo>
                <a:cubicBezTo>
                  <a:pt x="56693" y="1589892"/>
                  <a:pt x="-23740" y="1659742"/>
                  <a:pt x="5893" y="1803675"/>
                </a:cubicBezTo>
                <a:cubicBezTo>
                  <a:pt x="35526" y="1947608"/>
                  <a:pt x="323393" y="2277808"/>
                  <a:pt x="463093" y="2387875"/>
                </a:cubicBezTo>
                <a:cubicBezTo>
                  <a:pt x="602793" y="2497942"/>
                  <a:pt x="721326" y="2409042"/>
                  <a:pt x="844093" y="2464075"/>
                </a:cubicBezTo>
                <a:cubicBezTo>
                  <a:pt x="966860" y="2519108"/>
                  <a:pt x="1083276" y="2629175"/>
                  <a:pt x="1199693" y="2718075"/>
                </a:cubicBezTo>
                <a:cubicBezTo>
                  <a:pt x="1316110" y="2806975"/>
                  <a:pt x="1411360" y="2917042"/>
                  <a:pt x="1542593" y="2997475"/>
                </a:cubicBezTo>
                <a:cubicBezTo>
                  <a:pt x="1673826" y="3077908"/>
                  <a:pt x="1788126" y="3132942"/>
                  <a:pt x="1987093" y="3200675"/>
                </a:cubicBezTo>
                <a:cubicBezTo>
                  <a:pt x="2186060" y="3268408"/>
                  <a:pt x="2545893" y="3346725"/>
                  <a:pt x="2736393" y="3403875"/>
                </a:cubicBezTo>
                <a:cubicBezTo>
                  <a:pt x="2926893" y="3461025"/>
                  <a:pt x="2878210" y="3469492"/>
                  <a:pt x="3130093" y="3543575"/>
                </a:cubicBezTo>
                <a:cubicBezTo>
                  <a:pt x="3381976" y="3617658"/>
                  <a:pt x="3909026" y="3812392"/>
                  <a:pt x="4247693" y="3848375"/>
                </a:cubicBezTo>
                <a:cubicBezTo>
                  <a:pt x="4586360" y="3884358"/>
                  <a:pt x="4848826" y="3839908"/>
                  <a:pt x="5162093" y="3759475"/>
                </a:cubicBezTo>
                <a:cubicBezTo>
                  <a:pt x="5475360" y="3679042"/>
                  <a:pt x="5841543" y="3503358"/>
                  <a:pt x="6127293" y="3365775"/>
                </a:cubicBezTo>
                <a:cubicBezTo>
                  <a:pt x="6413043" y="3228192"/>
                  <a:pt x="6662810" y="3031342"/>
                  <a:pt x="6876593" y="2933975"/>
                </a:cubicBezTo>
                <a:cubicBezTo>
                  <a:pt x="7090376" y="2836608"/>
                  <a:pt x="7285110" y="2838725"/>
                  <a:pt x="7409993" y="2781575"/>
                </a:cubicBezTo>
                <a:cubicBezTo>
                  <a:pt x="7534876" y="2724425"/>
                  <a:pt x="7619543" y="2764641"/>
                  <a:pt x="7625893" y="2591075"/>
                </a:cubicBezTo>
                <a:cubicBezTo>
                  <a:pt x="7632243" y="2417509"/>
                  <a:pt x="7536993" y="1928558"/>
                  <a:pt x="7448093" y="1740175"/>
                </a:cubicBezTo>
                <a:cubicBezTo>
                  <a:pt x="7359193" y="1551792"/>
                  <a:pt x="7227960" y="1547558"/>
                  <a:pt x="7092493" y="1460775"/>
                </a:cubicBezTo>
                <a:cubicBezTo>
                  <a:pt x="6957026" y="1373992"/>
                  <a:pt x="6796160" y="1299908"/>
                  <a:pt x="6635293" y="1219475"/>
                </a:cubicBezTo>
                <a:cubicBezTo>
                  <a:pt x="6474426" y="1139042"/>
                  <a:pt x="6298743" y="1081892"/>
                  <a:pt x="6127293" y="978175"/>
                </a:cubicBezTo>
                <a:cubicBezTo>
                  <a:pt x="5955843" y="874458"/>
                  <a:pt x="5792860" y="736875"/>
                  <a:pt x="5606593" y="597175"/>
                </a:cubicBezTo>
                <a:cubicBezTo>
                  <a:pt x="5420326" y="457475"/>
                  <a:pt x="5191726" y="239458"/>
                  <a:pt x="5009693" y="139975"/>
                </a:cubicBezTo>
                <a:cubicBezTo>
                  <a:pt x="4827660" y="40492"/>
                  <a:pt x="4715476" y="-3958"/>
                  <a:pt x="4514393" y="275"/>
                </a:cubicBezTo>
                <a:cubicBezTo>
                  <a:pt x="4313310" y="4508"/>
                  <a:pt x="4014860" y="74358"/>
                  <a:pt x="3803193" y="165375"/>
                </a:cubicBezTo>
                <a:cubicBezTo>
                  <a:pt x="3591526" y="256392"/>
                  <a:pt x="3409493" y="434192"/>
                  <a:pt x="3206293" y="546375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2E738B-F262-F54B-877D-1CF8318EE3A1}"/>
              </a:ext>
            </a:extLst>
          </p:cNvPr>
          <p:cNvSpPr txBox="1"/>
          <p:nvPr/>
        </p:nvSpPr>
        <p:spPr>
          <a:xfrm>
            <a:off x="121347" y="5184669"/>
            <a:ext cx="2978244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it-IT" sz="2400" b="1" dirty="0"/>
              <a:t>Orizzontale e  locale</a:t>
            </a:r>
          </a:p>
        </p:txBody>
      </p:sp>
      <p:sp>
        <p:nvSpPr>
          <p:cNvPr id="9" name="Freccia su 8">
            <a:extLst>
              <a:ext uri="{FF2B5EF4-FFF2-40B4-BE49-F238E27FC236}">
                <a16:creationId xmlns:a16="http://schemas.microsoft.com/office/drawing/2014/main" id="{E5B0E964-7353-454A-8BCF-8CBF922AE637}"/>
              </a:ext>
            </a:extLst>
          </p:cNvPr>
          <p:cNvSpPr/>
          <p:nvPr/>
        </p:nvSpPr>
        <p:spPr>
          <a:xfrm>
            <a:off x="5358046" y="1357599"/>
            <a:ext cx="720080" cy="220738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60D7E5-2DFB-EC6B-16F2-1E7E6233BC1F}"/>
              </a:ext>
            </a:extLst>
          </p:cNvPr>
          <p:cNvSpPr txBox="1"/>
          <p:nvPr/>
        </p:nvSpPr>
        <p:spPr>
          <a:xfrm>
            <a:off x="135192" y="1533549"/>
            <a:ext cx="1640193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FOODSHED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CC4622-32AA-127F-54EE-D97F030FAE9C}"/>
              </a:ext>
            </a:extLst>
          </p:cNvPr>
          <p:cNvSpPr txBox="1"/>
          <p:nvPr/>
        </p:nvSpPr>
        <p:spPr>
          <a:xfrm>
            <a:off x="0" y="-14342"/>
            <a:ext cx="882015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Distretti e Politiche del cibo: i sistemi locali del cibo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6A5A42-D8F0-0EAA-94EB-ED3EC4AD259A}"/>
              </a:ext>
            </a:extLst>
          </p:cNvPr>
          <p:cNvSpPr txBox="1"/>
          <p:nvPr/>
        </p:nvSpPr>
        <p:spPr>
          <a:xfrm>
            <a:off x="15078" y="2040677"/>
            <a:ext cx="1838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City-</a:t>
            </a:r>
            <a:r>
              <a:rPr lang="it-IT" b="1" dirty="0" err="1">
                <a:solidFill>
                  <a:srgbClr val="FF0000"/>
                </a:solidFill>
              </a:rPr>
              <a:t>region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 err="1">
                <a:solidFill>
                  <a:srgbClr val="FF0000"/>
                </a:solidFill>
              </a:rPr>
              <a:t>Rurban</a:t>
            </a:r>
            <a:r>
              <a:rPr lang="it-IT" b="1" dirty="0">
                <a:solidFill>
                  <a:srgbClr val="FF0000"/>
                </a:solidFill>
              </a:rPr>
              <a:t>- </a:t>
            </a:r>
            <a:r>
              <a:rPr lang="it-IT" b="1" dirty="0" err="1">
                <a:solidFill>
                  <a:srgbClr val="FF0000"/>
                </a:solidFill>
              </a:rPr>
              <a:t>region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77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DA0C8D-4488-4A3F-B984-19EA5CC9B224}"/>
              </a:ext>
            </a:extLst>
          </p:cNvPr>
          <p:cNvSpPr txBox="1"/>
          <p:nvPr/>
        </p:nvSpPr>
        <p:spPr>
          <a:xfrm>
            <a:off x="0" y="-14342"/>
            <a:ext cx="882015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Distretti e Politiche del cibo: i sistemi locali del cibo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AE785F1-66DB-45C7-C2C5-CDB59C04C5CD}"/>
              </a:ext>
            </a:extLst>
          </p:cNvPr>
          <p:cNvSpPr/>
          <p:nvPr/>
        </p:nvSpPr>
        <p:spPr>
          <a:xfrm>
            <a:off x="233610" y="1224867"/>
            <a:ext cx="5760641" cy="46805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409BCDD4-0080-61D4-5465-ED9F443274D5}"/>
              </a:ext>
            </a:extLst>
          </p:cNvPr>
          <p:cNvSpPr/>
          <p:nvPr/>
        </p:nvSpPr>
        <p:spPr>
          <a:xfrm>
            <a:off x="2321843" y="1224867"/>
            <a:ext cx="5688632" cy="4680520"/>
          </a:xfrm>
          <a:prstGeom prst="ellipse">
            <a:avLst/>
          </a:prstGeom>
          <a:solidFill>
            <a:schemeClr val="accent3">
              <a:lumMod val="75000"/>
              <a:alpha val="14118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86D998-0664-18BF-5F81-D1E55233D6F4}"/>
              </a:ext>
            </a:extLst>
          </p:cNvPr>
          <p:cNvSpPr txBox="1"/>
          <p:nvPr/>
        </p:nvSpPr>
        <p:spPr>
          <a:xfrm>
            <a:off x="3113931" y="2582714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Mense </a:t>
            </a:r>
          </a:p>
          <a:p>
            <a:pPr algn="ctr"/>
            <a:r>
              <a:rPr lang="it-IT" sz="2400" b="1" dirty="0"/>
              <a:t>scolastiche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B37721-FF10-8DED-C08A-1942D6AA0AA9}"/>
              </a:ext>
            </a:extLst>
          </p:cNvPr>
          <p:cNvSpPr txBox="1"/>
          <p:nvPr/>
        </p:nvSpPr>
        <p:spPr>
          <a:xfrm>
            <a:off x="3133841" y="3551935"/>
            <a:ext cx="1928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Filiere corte</a:t>
            </a:r>
          </a:p>
          <a:p>
            <a:pPr algn="ctr"/>
            <a:r>
              <a:rPr lang="it-IT" sz="2400" dirty="0"/>
              <a:t>(food hub)</a:t>
            </a:r>
          </a:p>
        </p:txBody>
      </p:sp>
      <p:sp>
        <p:nvSpPr>
          <p:cNvPr id="8" name="Freccia circolare a destra 7">
            <a:extLst>
              <a:ext uri="{FF2B5EF4-FFF2-40B4-BE49-F238E27FC236}">
                <a16:creationId xmlns:a16="http://schemas.microsoft.com/office/drawing/2014/main" id="{A74B2D2C-DB40-EF77-07A6-D0C5E39AB34E}"/>
              </a:ext>
            </a:extLst>
          </p:cNvPr>
          <p:cNvSpPr/>
          <p:nvPr/>
        </p:nvSpPr>
        <p:spPr>
          <a:xfrm>
            <a:off x="2485769" y="2839826"/>
            <a:ext cx="648072" cy="1152128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ircolare a destra 8">
            <a:extLst>
              <a:ext uri="{FF2B5EF4-FFF2-40B4-BE49-F238E27FC236}">
                <a16:creationId xmlns:a16="http://schemas.microsoft.com/office/drawing/2014/main" id="{0C215853-A56B-DA77-C04F-DB3D5D2EC9B6}"/>
              </a:ext>
            </a:extLst>
          </p:cNvPr>
          <p:cNvSpPr/>
          <p:nvPr/>
        </p:nvSpPr>
        <p:spPr>
          <a:xfrm rot="10800000">
            <a:off x="5125666" y="2726730"/>
            <a:ext cx="648072" cy="1152128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B8A53A-AC3A-A684-3558-CA4726C69656}"/>
              </a:ext>
            </a:extLst>
          </p:cNvPr>
          <p:cNvSpPr txBox="1"/>
          <p:nvPr/>
        </p:nvSpPr>
        <p:spPr>
          <a:xfrm>
            <a:off x="644272" y="2470494"/>
            <a:ext cx="1781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Politiche </a:t>
            </a:r>
          </a:p>
          <a:p>
            <a:r>
              <a:rPr lang="it-IT" sz="2800" b="1" dirty="0"/>
              <a:t>del Cibo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588FA8-64B2-0A9E-35F2-B2655E38CBFD}"/>
              </a:ext>
            </a:extLst>
          </p:cNvPr>
          <p:cNvSpPr txBox="1"/>
          <p:nvPr/>
        </p:nvSpPr>
        <p:spPr>
          <a:xfrm>
            <a:off x="6201887" y="3401805"/>
            <a:ext cx="1601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Distretti</a:t>
            </a:r>
          </a:p>
          <a:p>
            <a:r>
              <a:rPr lang="it-IT" sz="2800" b="1" dirty="0"/>
              <a:t>del Cibo</a:t>
            </a:r>
          </a:p>
        </p:txBody>
      </p:sp>
    </p:spTree>
    <p:extLst>
      <p:ext uri="{BB962C8B-B14F-4D97-AF65-F5344CB8AC3E}">
        <p14:creationId xmlns:p14="http://schemas.microsoft.com/office/powerpoint/2010/main" val="4119267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2E02558-3EF6-E8FC-E3E8-410DE67B3151}"/>
              </a:ext>
            </a:extLst>
          </p:cNvPr>
          <p:cNvSpPr txBox="1"/>
          <p:nvPr/>
        </p:nvSpPr>
        <p:spPr>
          <a:xfrm>
            <a:off x="0" y="-14342"/>
            <a:ext cx="882015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Distretti e Politiche del cibo: i sistemi locali del cibo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154EB796-5BED-D498-434A-8E1095E17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2" y="1214562"/>
            <a:ext cx="8765088" cy="4927499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D8AFF9BA-886B-41A0-5872-8B1A4D7D8830}"/>
              </a:ext>
            </a:extLst>
          </p:cNvPr>
          <p:cNvSpPr txBox="1"/>
          <p:nvPr/>
        </p:nvSpPr>
        <p:spPr>
          <a:xfrm>
            <a:off x="305619" y="600400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Food Policy di Milano &amp;  Distretto Agricolo Milanese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C0F3484-4BBE-E48A-857D-CBAFAF5FD55E}"/>
              </a:ext>
            </a:extLst>
          </p:cNvPr>
          <p:cNvSpPr txBox="1"/>
          <p:nvPr/>
        </p:nvSpPr>
        <p:spPr>
          <a:xfrm>
            <a:off x="233611" y="6175653"/>
            <a:ext cx="181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Fonte: Gavazzeni, 2023</a:t>
            </a:r>
          </a:p>
        </p:txBody>
      </p:sp>
    </p:spTree>
    <p:extLst>
      <p:ext uri="{BB962C8B-B14F-4D97-AF65-F5344CB8AC3E}">
        <p14:creationId xmlns:p14="http://schemas.microsoft.com/office/powerpoint/2010/main" val="149662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2 2"/>
          <p:cNvCxnSpPr/>
          <p:nvPr/>
        </p:nvCxnSpPr>
        <p:spPr>
          <a:xfrm flipV="1">
            <a:off x="510852" y="1589040"/>
            <a:ext cx="7291819" cy="239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50886" y="1817677"/>
            <a:ext cx="2228174" cy="448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12" b="1" dirty="0"/>
              <a:t>Vendita diretta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691948" y="1792192"/>
            <a:ext cx="3114955" cy="744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12" b="1" dirty="0"/>
              <a:t>Canali convenzionali</a:t>
            </a:r>
          </a:p>
          <a:p>
            <a:endParaRPr lang="it-IT" sz="1926" dirty="0"/>
          </a:p>
        </p:txBody>
      </p:sp>
      <p:sp>
        <p:nvSpPr>
          <p:cNvPr id="7" name="Ovale 6"/>
          <p:cNvSpPr/>
          <p:nvPr/>
        </p:nvSpPr>
        <p:spPr>
          <a:xfrm>
            <a:off x="678756" y="1335133"/>
            <a:ext cx="695601" cy="42285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303531" y="1335133"/>
            <a:ext cx="1319243" cy="3475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Diamante 8"/>
          <p:cNvSpPr/>
          <p:nvPr/>
        </p:nvSpPr>
        <p:spPr>
          <a:xfrm>
            <a:off x="3128203" y="1175706"/>
            <a:ext cx="2001952" cy="647413"/>
          </a:xfrm>
          <a:prstGeom prst="diamond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50000">
                <a:schemeClr val="accent5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Food</a:t>
            </a:r>
          </a:p>
          <a:p>
            <a:pPr algn="ctr"/>
            <a:r>
              <a:rPr lang="it-IT" dirty="0"/>
              <a:t>hub</a:t>
            </a:r>
          </a:p>
        </p:txBody>
      </p:sp>
      <p:sp>
        <p:nvSpPr>
          <p:cNvPr id="24" name="Freccia giù 23"/>
          <p:cNvSpPr/>
          <p:nvPr/>
        </p:nvSpPr>
        <p:spPr>
          <a:xfrm>
            <a:off x="3824540" y="1944213"/>
            <a:ext cx="458689" cy="751834"/>
          </a:xfrm>
          <a:prstGeom prst="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50000">
                <a:schemeClr val="accent5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800633" y="2980427"/>
            <a:ext cx="6506504" cy="3528309"/>
            <a:chOff x="824634" y="3094314"/>
            <a:chExt cx="6755130" cy="3663133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634" y="3094314"/>
              <a:ext cx="6755130" cy="3663133"/>
            </a:xfrm>
            <a:prstGeom prst="rect">
              <a:avLst/>
            </a:prstGeom>
          </p:spPr>
        </p:pic>
        <p:sp>
          <p:nvSpPr>
            <p:cNvPr id="11" name="Arrotonda singolo angolo rettangolo 10"/>
            <p:cNvSpPr/>
            <p:nvPr/>
          </p:nvSpPr>
          <p:spPr>
            <a:xfrm>
              <a:off x="5902855" y="3250416"/>
              <a:ext cx="1354888" cy="393074"/>
            </a:xfrm>
            <a:prstGeom prst="round1Rect">
              <a:avLst/>
            </a:prstGeom>
            <a:solidFill>
              <a:srgbClr val="303570"/>
            </a:solidFill>
            <a:ln>
              <a:solidFill>
                <a:srgbClr val="30357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41" dirty="0">
                  <a:latin typeface="Arial"/>
                  <a:cs typeface="Arial"/>
                </a:rPr>
                <a:t>Consumers</a:t>
              </a:r>
            </a:p>
          </p:txBody>
        </p:sp>
      </p:grpSp>
      <p:cxnSp>
        <p:nvCxnSpPr>
          <p:cNvPr id="14" name="Connettore 2 13"/>
          <p:cNvCxnSpPr/>
          <p:nvPr/>
        </p:nvCxnSpPr>
        <p:spPr>
          <a:xfrm>
            <a:off x="2700176" y="3360711"/>
            <a:ext cx="2829753" cy="12355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2069970" y="3509390"/>
            <a:ext cx="3621978" cy="419676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069969" y="4077333"/>
            <a:ext cx="3744170" cy="135912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2700176" y="5535288"/>
            <a:ext cx="3113963" cy="395378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1983470" y="3509390"/>
            <a:ext cx="3830670" cy="1754076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1711615" y="4546843"/>
            <a:ext cx="4213737" cy="407734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V="1">
            <a:off x="2069970" y="4324444"/>
            <a:ext cx="3855383" cy="1074933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-9716" y="2653728"/>
            <a:ext cx="8978740" cy="448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12" b="1" dirty="0">
                <a:solidFill>
                  <a:srgbClr val="008000"/>
                </a:solidFill>
              </a:rPr>
              <a:t>Non intermediazione ma infrastruttura/servizio di connessione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4BB4E6-36A9-38A7-CF24-202420E90427}"/>
              </a:ext>
            </a:extLst>
          </p:cNvPr>
          <p:cNvSpPr txBox="1"/>
          <p:nvPr/>
        </p:nvSpPr>
        <p:spPr>
          <a:xfrm>
            <a:off x="0" y="-14342"/>
            <a:ext cx="882015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Distretti e Politiche del cibo: i sistemi locali del cibo</a:t>
            </a:r>
          </a:p>
        </p:txBody>
      </p:sp>
    </p:spTree>
    <p:extLst>
      <p:ext uri="{BB962C8B-B14F-4D97-AF65-F5344CB8AC3E}">
        <p14:creationId xmlns:p14="http://schemas.microsoft.com/office/powerpoint/2010/main" val="755585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-126204"/>
            <a:ext cx="9144000" cy="486802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457750" y="4886973"/>
            <a:ext cx="6269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hlinkClick r:id="rId3"/>
              </a:rPr>
              <a:t>giaime.berti@santannapisa.it</a:t>
            </a:r>
            <a:r>
              <a:rPr lang="it-IT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2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67FBB4-9D4D-3952-68CD-3751E19E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1925" y="-24991"/>
            <a:ext cx="9143999" cy="692696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it-IT" sz="3200" b="1" dirty="0">
                <a:solidFill>
                  <a:schemeClr val="bg1"/>
                </a:solidFill>
              </a:rPr>
              <a:t>Governance territoriale del Cibo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5946B8-9551-FF75-8D72-80BA0A08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1536" y="5243240"/>
            <a:ext cx="2057532" cy="351567"/>
          </a:xfrm>
        </p:spPr>
        <p:txBody>
          <a:bodyPr/>
          <a:lstStyle/>
          <a:p>
            <a:pPr>
              <a:defRPr/>
            </a:pPr>
            <a:fld id="{E081D9DD-7D0B-BE40-935E-E4BD3D3808DB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D3B20F-3D5C-C195-B7C7-14443E64F635}"/>
              </a:ext>
            </a:extLst>
          </p:cNvPr>
          <p:cNvSpPr txBox="1"/>
          <p:nvPr/>
        </p:nvSpPr>
        <p:spPr>
          <a:xfrm>
            <a:off x="99880" y="2611876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Distretti del Cibo</a:t>
            </a:r>
          </a:p>
          <a:p>
            <a:r>
              <a:rPr lang="it-IT" b="1" dirty="0"/>
              <a:t>Legge n.205/2017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05E382-591C-7208-E6D6-171DD9C7AF74}"/>
              </a:ext>
            </a:extLst>
          </p:cNvPr>
          <p:cNvSpPr txBox="1"/>
          <p:nvPr/>
        </p:nvSpPr>
        <p:spPr>
          <a:xfrm>
            <a:off x="368557" y="4906844"/>
            <a:ext cx="532077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Comunità del Cibo e della Biodiversità di interesse agricolo e alimentare</a:t>
            </a:r>
          </a:p>
          <a:p>
            <a:pPr algn="just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Legge n.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194/2015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A1C3F2-FCDC-D39F-7C55-E359230305EA}"/>
              </a:ext>
            </a:extLst>
          </p:cNvPr>
          <p:cNvSpPr txBox="1"/>
          <p:nvPr/>
        </p:nvSpPr>
        <p:spPr>
          <a:xfrm>
            <a:off x="99880" y="894815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Governance Rurale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80D59A9-F416-5273-0BF7-D503CC377ED2}"/>
              </a:ext>
            </a:extLst>
          </p:cNvPr>
          <p:cNvCxnSpPr>
            <a:cxnSpLocks/>
          </p:cNvCxnSpPr>
          <p:nvPr/>
        </p:nvCxnSpPr>
        <p:spPr>
          <a:xfrm>
            <a:off x="3401963" y="1142554"/>
            <a:ext cx="237626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09D488-3C3B-D755-8959-E9FD3DAC8993}"/>
              </a:ext>
            </a:extLst>
          </p:cNvPr>
          <p:cNvSpPr txBox="1"/>
          <p:nvPr/>
        </p:nvSpPr>
        <p:spPr>
          <a:xfrm>
            <a:off x="5871927" y="860387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Governance Urbana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443C25-7E0A-ED21-A548-5940055D02CE}"/>
              </a:ext>
            </a:extLst>
          </p:cNvPr>
          <p:cNvSpPr txBox="1"/>
          <p:nvPr/>
        </p:nvSpPr>
        <p:spPr>
          <a:xfrm>
            <a:off x="6381536" y="1526365"/>
            <a:ext cx="2520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Politiche Urbane o Locali del Cibo</a:t>
            </a:r>
          </a:p>
          <a:p>
            <a:r>
              <a:rPr lang="it-IT" b="1" dirty="0">
                <a:solidFill>
                  <a:schemeClr val="accent1"/>
                </a:solidFill>
              </a:rPr>
              <a:t>Legge ????????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endParaRPr lang="it-IT" dirty="0">
              <a:solidFill>
                <a:schemeClr val="tx2"/>
              </a:solidFill>
            </a:endParaRPr>
          </a:p>
          <a:p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97133B-9845-9C82-DD1B-A5D3B606EE9F}"/>
              </a:ext>
            </a:extLst>
          </p:cNvPr>
          <p:cNvSpPr txBox="1"/>
          <p:nvPr/>
        </p:nvSpPr>
        <p:spPr>
          <a:xfrm>
            <a:off x="131939" y="396455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Distretti Biologici</a:t>
            </a:r>
          </a:p>
          <a:p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Legge n. 23/2022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A9425D-71D1-1240-2C11-E6E8B621C780}"/>
              </a:ext>
            </a:extLst>
          </p:cNvPr>
          <p:cNvSpPr txBox="1"/>
          <p:nvPr/>
        </p:nvSpPr>
        <p:spPr>
          <a:xfrm>
            <a:off x="5149590" y="3239672"/>
            <a:ext cx="2664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Helvetica" pitchFamily="2" charset="0"/>
              </a:rPr>
              <a:t>I sistemi produttivi locali urbani o periurbane agricoli</a:t>
            </a:r>
            <a:endParaRPr lang="it-IT" sz="1600" dirty="0"/>
          </a:p>
        </p:txBody>
      </p:sp>
      <p:cxnSp>
        <p:nvCxnSpPr>
          <p:cNvPr id="17" name="Connettore 7 16">
            <a:extLst>
              <a:ext uri="{FF2B5EF4-FFF2-40B4-BE49-F238E27FC236}">
                <a16:creationId xmlns:a16="http://schemas.microsoft.com/office/drawing/2014/main" id="{F1D40EA6-0E8F-52D5-2EB5-A315DDF944C3}"/>
              </a:ext>
            </a:extLst>
          </p:cNvPr>
          <p:cNvCxnSpPr>
            <a:cxnSpLocks/>
            <a:stCxn id="5" idx="3"/>
            <a:endCxn id="15" idx="1"/>
          </p:cNvCxnSpPr>
          <p:nvPr/>
        </p:nvCxnSpPr>
        <p:spPr>
          <a:xfrm>
            <a:off x="2195326" y="2935039"/>
            <a:ext cx="2954267" cy="597018"/>
          </a:xfrm>
          <a:prstGeom prst="curvedConnector3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7 18">
            <a:extLst>
              <a:ext uri="{FF2B5EF4-FFF2-40B4-BE49-F238E27FC236}">
                <a16:creationId xmlns:a16="http://schemas.microsoft.com/office/drawing/2014/main" id="{DF26471D-50A3-DC4D-9F8C-BA0709A37EA2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rot="5400000">
            <a:off x="794430" y="3611380"/>
            <a:ext cx="70634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47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EBB6C3-3C5E-2E32-A7B2-4538EE6D7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07F424-B452-7026-D1B9-023642DC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1D9DD-7D0B-BE40-935E-E4BD3D3808DB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FCCCE3-CA52-0F63-8CB6-E6A7AAFA0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62544" y="-1456317"/>
            <a:ext cx="4248474" cy="820824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45169D-67FE-44D3-AD1A-5E043F739E7D}"/>
              </a:ext>
            </a:extLst>
          </p:cNvPr>
          <p:cNvSpPr txBox="1"/>
          <p:nvPr/>
        </p:nvSpPr>
        <p:spPr>
          <a:xfrm>
            <a:off x="6800285" y="391132"/>
            <a:ext cx="2017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 : Toccaceli D. (2020)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B080C0F-9FB9-98EA-347B-7F4C9331501D}"/>
              </a:ext>
            </a:extLst>
          </p:cNvPr>
          <p:cNvSpPr/>
          <p:nvPr/>
        </p:nvSpPr>
        <p:spPr>
          <a:xfrm>
            <a:off x="0" y="0"/>
            <a:ext cx="8820150" cy="3886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926" b="1" dirty="0">
                <a:solidFill>
                  <a:schemeClr val="bg1"/>
                </a:solidFill>
              </a:rPr>
              <a:t>DISTRETTI DEL CIBO</a:t>
            </a:r>
            <a:endParaRPr lang="it-IT" sz="1926" b="1" i="1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B82EE8F-CE89-9BA1-04C4-12548EC0D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" y="4804440"/>
            <a:ext cx="4080232" cy="16699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E5D7BF2-16F7-B3D4-99E6-0AE4F4D14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075" y="4853791"/>
            <a:ext cx="4408135" cy="15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8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2">
            <a:extLst>
              <a:ext uri="{FF2B5EF4-FFF2-40B4-BE49-F238E27FC236}">
                <a16:creationId xmlns:a16="http://schemas.microsoft.com/office/drawing/2014/main" id="{E5DFBACF-FB06-4A43-684D-5C515130A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95" y="454931"/>
            <a:ext cx="8640960" cy="149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it-IT" b="1" dirty="0"/>
              <a:t> </a:t>
            </a:r>
            <a:r>
              <a:rPr lang="en-GB" altLang="it-IT" b="1" dirty="0" err="1"/>
              <a:t>Ipotesi</a:t>
            </a:r>
            <a:r>
              <a:rPr lang="en-GB" altLang="it-IT" b="1" dirty="0"/>
              <a:t> </a:t>
            </a:r>
            <a:r>
              <a:rPr lang="en-GB" altLang="it-IT" b="1" dirty="0" err="1"/>
              <a:t>distrettuale</a:t>
            </a:r>
            <a:r>
              <a:rPr lang="en-GB" altLang="it-IT" b="1" dirty="0"/>
              <a:t> in </a:t>
            </a:r>
            <a:r>
              <a:rPr lang="en-GB" altLang="it-IT" b="1" dirty="0" err="1"/>
              <a:t>agricoltura</a:t>
            </a:r>
            <a:r>
              <a:rPr lang="en-GB" altLang="it-IT" b="1" dirty="0"/>
              <a:t> </a:t>
            </a:r>
            <a:r>
              <a:rPr lang="en-GB" altLang="it-IT" sz="1541" dirty="0">
                <a:sym typeface="Wingdings" pitchFamily="2" charset="2"/>
              </a:rPr>
              <a:t> </a:t>
            </a:r>
            <a:r>
              <a:rPr lang="en-GB" altLang="it-IT" sz="1926" b="1" dirty="0" err="1">
                <a:solidFill>
                  <a:srgbClr val="0D0D0D"/>
                </a:solidFill>
                <a:latin typeface="Calibri" panose="020F0502020204030204" pitchFamily="34" charset="0"/>
              </a:rPr>
              <a:t>Rivitalizzazione</a:t>
            </a:r>
            <a:r>
              <a:rPr lang="en-GB" altLang="it-IT" sz="1926" b="1" dirty="0">
                <a:solidFill>
                  <a:srgbClr val="0D0D0D"/>
                </a:solidFill>
                <a:latin typeface="Calibri" panose="020F0502020204030204" pitchFamily="34" charset="0"/>
              </a:rPr>
              <a:t> </a:t>
            </a:r>
            <a:r>
              <a:rPr lang="en-GB" altLang="it-IT" sz="1926" b="1" dirty="0" err="1">
                <a:solidFill>
                  <a:srgbClr val="0D0D0D"/>
                </a:solidFill>
                <a:latin typeface="Calibri" panose="020F0502020204030204" pitchFamily="34" charset="0"/>
              </a:rPr>
              <a:t>dell’approccio</a:t>
            </a:r>
            <a:r>
              <a:rPr lang="en-GB" altLang="it-IT" sz="1926" b="1" dirty="0">
                <a:solidFill>
                  <a:srgbClr val="0D0D0D"/>
                </a:solidFill>
                <a:latin typeface="Calibri" panose="020F0502020204030204" pitchFamily="34" charset="0"/>
              </a:rPr>
              <a:t> </a:t>
            </a:r>
            <a:r>
              <a:rPr lang="en-GB" altLang="it-IT" sz="1926" b="1" dirty="0" err="1">
                <a:solidFill>
                  <a:srgbClr val="0D0D0D"/>
                </a:solidFill>
                <a:latin typeface="Calibri" panose="020F0502020204030204" pitchFamily="34" charset="0"/>
              </a:rPr>
              <a:t>territoriale</a:t>
            </a:r>
            <a:r>
              <a:rPr lang="en-GB" altLang="it-IT" sz="1926" b="1" dirty="0">
                <a:solidFill>
                  <a:srgbClr val="0D0D0D"/>
                </a:solidFill>
                <a:latin typeface="Calibri" panose="020F0502020204030204" pitchFamily="34" charset="0"/>
              </a:rPr>
              <a:t>:</a:t>
            </a:r>
            <a:endParaRPr lang="en-GB" altLang="it-IT" b="1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AutoNum type="arabicPeriod"/>
            </a:pPr>
            <a:r>
              <a:rPr lang="it-IT" altLang="it-IT" dirty="0">
                <a:solidFill>
                  <a:srgbClr val="0D0D0D"/>
                </a:solidFill>
                <a:latin typeface="Calibri" panose="020F0502020204030204" pitchFamily="34" charset="0"/>
              </a:rPr>
              <a:t>riconoscimento delle fondamenta sociali o collettive dell’azione economica</a:t>
            </a:r>
          </a:p>
          <a:p>
            <a:pPr lvl="1" eaLnBrk="1" hangingPunct="1">
              <a:buFont typeface="Calibri" panose="020F0502020204030204" pitchFamily="34" charset="0"/>
              <a:buAutoNum type="arabicPeriod"/>
            </a:pPr>
            <a:r>
              <a:rPr lang="it-IT" altLang="it-IT" dirty="0">
                <a:solidFill>
                  <a:srgbClr val="0D0D0D"/>
                </a:solidFill>
                <a:latin typeface="Calibri" panose="020F0502020204030204" pitchFamily="34" charset="0"/>
              </a:rPr>
              <a:t>Dalla produzione di beni indifferenziati alla produzione di specialità radicate</a:t>
            </a:r>
          </a:p>
          <a:p>
            <a:pPr lvl="1" eaLnBrk="1" hangingPunct="1">
              <a:buFont typeface="Calibri" panose="020F0502020204030204" pitchFamily="34" charset="0"/>
              <a:buAutoNum type="arabicPeriod"/>
            </a:pPr>
            <a:r>
              <a:rPr lang="it-IT" altLang="it-IT" dirty="0">
                <a:solidFill>
                  <a:srgbClr val="0D0D0D"/>
                </a:solidFill>
                <a:latin typeface="Calibri" panose="020F0502020204030204" pitchFamily="34" charset="0"/>
              </a:rPr>
              <a:t>passaggio dal settore al territorio  e concetto di “capitale territoriale"</a:t>
            </a:r>
          </a:p>
          <a:p>
            <a:pPr lvl="1" eaLnBrk="1" hangingPunct="1">
              <a:buFont typeface="Calibri" panose="020F0502020204030204" pitchFamily="34" charset="0"/>
              <a:buAutoNum type="arabicPeriod"/>
            </a:pPr>
            <a:r>
              <a:rPr lang="it-IT" altLang="it-IT" dirty="0">
                <a:solidFill>
                  <a:srgbClr val="0D0D0D"/>
                </a:solidFill>
                <a:latin typeface="Calibri" panose="020F0502020204030204" pitchFamily="34" charset="0"/>
              </a:rPr>
              <a:t>ruolo delle istituzioni locali e della </a:t>
            </a:r>
            <a:r>
              <a:rPr lang="it-IT" altLang="it-IT" i="1" dirty="0">
                <a:solidFill>
                  <a:srgbClr val="0D0D0D"/>
                </a:solidFill>
                <a:latin typeface="Calibri" panose="020F0502020204030204" pitchFamily="34" charset="0"/>
              </a:rPr>
              <a:t>governance locale</a:t>
            </a:r>
            <a:endParaRPr lang="en-GB" altLang="it-IT" dirty="0">
              <a:solidFill>
                <a:srgbClr val="0D0D0D"/>
              </a:solidFill>
              <a:latin typeface="Calibri" panose="020F0502020204030204" pitchFamily="34" charset="0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7AE595-CD88-08C5-3034-A1B525C5AEDE}"/>
              </a:ext>
            </a:extLst>
          </p:cNvPr>
          <p:cNvSpPr/>
          <p:nvPr/>
        </p:nvSpPr>
        <p:spPr>
          <a:xfrm>
            <a:off x="281583" y="2821137"/>
            <a:ext cx="1790542" cy="756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err="1">
                <a:solidFill>
                  <a:srgbClr val="000099"/>
                </a:solidFill>
                <a:latin typeface="Calibri" pitchFamily="34" charset="0"/>
              </a:rPr>
              <a:t>Distretto</a:t>
            </a:r>
            <a:r>
              <a:rPr lang="en-GB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GB" dirty="0" err="1">
                <a:solidFill>
                  <a:srgbClr val="000099"/>
                </a:solidFill>
                <a:latin typeface="Calibri" pitchFamily="34" charset="0"/>
              </a:rPr>
              <a:t>industriale</a:t>
            </a:r>
            <a:endParaRPr lang="en-GB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A20CB2C-61E7-247B-B4F9-10E5BE27C303}"/>
              </a:ext>
            </a:extLst>
          </p:cNvPr>
          <p:cNvSpPr/>
          <p:nvPr/>
        </p:nvSpPr>
        <p:spPr>
          <a:xfrm>
            <a:off x="281583" y="5152134"/>
            <a:ext cx="2133055" cy="113012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GB" sz="1541" b="1">
                <a:solidFill>
                  <a:srgbClr val="17375E"/>
                </a:solidFill>
                <a:latin typeface="Calibri" pitchFamily="34" charset="0"/>
              </a:rPr>
              <a:t>Distretto agricolo e agroindustiale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1E9936F-D82D-3E97-3713-EB6CFF5B07E8}"/>
              </a:ext>
            </a:extLst>
          </p:cNvPr>
          <p:cNvSpPr/>
          <p:nvPr/>
        </p:nvSpPr>
        <p:spPr>
          <a:xfrm>
            <a:off x="212775" y="2294682"/>
            <a:ext cx="2889945" cy="4104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151" name="Connettore 7 9">
            <a:extLst>
              <a:ext uri="{FF2B5EF4-FFF2-40B4-BE49-F238E27FC236}">
                <a16:creationId xmlns:a16="http://schemas.microsoft.com/office/drawing/2014/main" id="{A15DBC33-79A8-462B-549E-21C5384CF4F4}"/>
              </a:ext>
            </a:extLst>
          </p:cNvPr>
          <p:cNvCxnSpPr>
            <a:cxnSpLocks noChangeShapeType="1"/>
            <a:stCxn id="6" idx="4"/>
            <a:endCxn id="7" idx="0"/>
          </p:cNvCxnSpPr>
          <p:nvPr/>
        </p:nvCxnSpPr>
        <p:spPr bwMode="auto">
          <a:xfrm rot="16200000" flipH="1">
            <a:off x="475429" y="4279451"/>
            <a:ext cx="1574107" cy="171257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DD09037C-84D4-463C-9464-25D8FD306399}"/>
              </a:ext>
            </a:extLst>
          </p:cNvPr>
          <p:cNvSpPr/>
          <p:nvPr/>
        </p:nvSpPr>
        <p:spPr>
          <a:xfrm>
            <a:off x="3515569" y="2294682"/>
            <a:ext cx="5091807" cy="4104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5A85329-0201-BFF0-8881-4DD3C3DB7BD7}"/>
              </a:ext>
            </a:extLst>
          </p:cNvPr>
          <p:cNvSpPr/>
          <p:nvPr/>
        </p:nvSpPr>
        <p:spPr>
          <a:xfrm>
            <a:off x="6818363" y="3096370"/>
            <a:ext cx="1582588" cy="75689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Rural Paradigm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F60D0A6-8A91-402B-E230-9DDD6F149139}"/>
              </a:ext>
            </a:extLst>
          </p:cNvPr>
          <p:cNvSpPr/>
          <p:nvPr/>
        </p:nvSpPr>
        <p:spPr>
          <a:xfrm>
            <a:off x="3715877" y="2889945"/>
            <a:ext cx="2012258" cy="103212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541" dirty="0" err="1"/>
              <a:t>Dal</a:t>
            </a:r>
            <a:r>
              <a:rPr lang="en-GB" sz="1541" dirty="0"/>
              <a:t> </a:t>
            </a:r>
            <a:r>
              <a:rPr lang="en-GB" sz="1541" dirty="0" err="1"/>
              <a:t>governo</a:t>
            </a:r>
            <a:r>
              <a:rPr lang="en-GB" sz="1541" dirty="0"/>
              <a:t> </a:t>
            </a:r>
            <a:r>
              <a:rPr lang="en-GB" sz="1541" dirty="0" err="1"/>
              <a:t>alla</a:t>
            </a:r>
            <a:r>
              <a:rPr lang="en-GB" sz="1541" dirty="0"/>
              <a:t> governance “</a:t>
            </a:r>
            <a:r>
              <a:rPr lang="en-GB" sz="1541" dirty="0" err="1"/>
              <a:t>rurale</a:t>
            </a:r>
            <a:r>
              <a:rPr lang="en-GB" sz="1541" dirty="0"/>
              <a:t>”</a:t>
            </a:r>
          </a:p>
        </p:txBody>
      </p:sp>
      <p:cxnSp>
        <p:nvCxnSpPr>
          <p:cNvPr id="6155" name="Connettore 7 19">
            <a:extLst>
              <a:ext uri="{FF2B5EF4-FFF2-40B4-BE49-F238E27FC236}">
                <a16:creationId xmlns:a16="http://schemas.microsoft.com/office/drawing/2014/main" id="{CFF26F5A-986C-7125-6DE6-4060EF68E279}"/>
              </a:ext>
            </a:extLst>
          </p:cNvPr>
          <p:cNvCxnSpPr>
            <a:cxnSpLocks noChangeShapeType="1"/>
            <a:stCxn id="14" idx="3"/>
            <a:endCxn id="40" idx="7"/>
          </p:cNvCxnSpPr>
          <p:nvPr/>
        </p:nvCxnSpPr>
        <p:spPr bwMode="auto">
          <a:xfrm rot="5400000">
            <a:off x="5317579" y="3812740"/>
            <a:ext cx="1802775" cy="1663629"/>
          </a:xfrm>
          <a:prstGeom prst="curvedConnector3">
            <a:avLst>
              <a:gd name="adj1" fmla="val 50000"/>
            </a:avLst>
          </a:prstGeom>
          <a:noFill/>
          <a:ln w="28575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33EA10E0-C1CA-DC4A-FEC3-CA8A491E43CF}"/>
              </a:ext>
            </a:extLst>
          </p:cNvPr>
          <p:cNvSpPr/>
          <p:nvPr/>
        </p:nvSpPr>
        <p:spPr>
          <a:xfrm>
            <a:off x="1010950" y="3715643"/>
            <a:ext cx="2917468" cy="8256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I 4 </a:t>
            </a:r>
            <a:r>
              <a:rPr lang="en-GB" b="1" dirty="0" err="1"/>
              <a:t>insegnamenti</a:t>
            </a:r>
            <a:r>
              <a:rPr lang="en-GB" b="1" dirty="0"/>
              <a:t> </a:t>
            </a:r>
          </a:p>
          <a:p>
            <a:pPr algn="ctr">
              <a:defRPr/>
            </a:pPr>
            <a:r>
              <a:rPr lang="en-GB" b="1" dirty="0" err="1"/>
              <a:t>dell’approccio</a:t>
            </a:r>
            <a:r>
              <a:rPr lang="en-GB" b="1" dirty="0"/>
              <a:t> </a:t>
            </a:r>
          </a:p>
          <a:p>
            <a:pPr algn="ctr">
              <a:defRPr/>
            </a:pPr>
            <a:r>
              <a:rPr lang="en-GB" b="1" dirty="0" err="1"/>
              <a:t>distrettualista</a:t>
            </a:r>
            <a:endParaRPr lang="en-GB" dirty="0"/>
          </a:p>
        </p:txBody>
      </p:sp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256AC104-14F0-229F-883F-B2A3F0DFF43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62353" y="1951623"/>
            <a:ext cx="344041" cy="1828241"/>
          </a:xfrm>
          <a:prstGeom prst="downArrow">
            <a:avLst>
              <a:gd name="adj1" fmla="val 50000"/>
              <a:gd name="adj2" fmla="val 60074"/>
            </a:avLst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26" name="Forma 25">
            <a:extLst>
              <a:ext uri="{FF2B5EF4-FFF2-40B4-BE49-F238E27FC236}">
                <a16:creationId xmlns:a16="http://schemas.microsoft.com/office/drawing/2014/main" id="{C279FB8A-BA27-1BA2-ECBA-66B2CDBE83C1}"/>
              </a:ext>
            </a:extLst>
          </p:cNvPr>
          <p:cNvCxnSpPr>
            <a:stCxn id="7" idx="6"/>
          </p:cNvCxnSpPr>
          <p:nvPr/>
        </p:nvCxnSpPr>
        <p:spPr>
          <a:xfrm flipV="1">
            <a:off x="2414638" y="4541342"/>
            <a:ext cx="218656" cy="1175857"/>
          </a:xfrm>
          <a:prstGeom prst="curvedConnector2">
            <a:avLst/>
          </a:prstGeom>
          <a:ln w="571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e 39">
            <a:extLst>
              <a:ext uri="{FF2B5EF4-FFF2-40B4-BE49-F238E27FC236}">
                <a16:creationId xmlns:a16="http://schemas.microsoft.com/office/drawing/2014/main" id="{9976047A-BD1D-DEE4-3210-363B80F5E2CF}"/>
              </a:ext>
            </a:extLst>
          </p:cNvPr>
          <p:cNvSpPr/>
          <p:nvPr/>
        </p:nvSpPr>
        <p:spPr>
          <a:xfrm>
            <a:off x="3859610" y="5435849"/>
            <a:ext cx="1789013" cy="75689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926" b="1" dirty="0" err="1">
                <a:solidFill>
                  <a:schemeClr val="tx2">
                    <a:lumMod val="75000"/>
                  </a:schemeClr>
                </a:solidFill>
              </a:rPr>
              <a:t>Distretto</a:t>
            </a:r>
            <a:r>
              <a:rPr lang="en-GB" sz="1926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926" b="1" dirty="0" err="1">
                <a:solidFill>
                  <a:schemeClr val="tx2">
                    <a:lumMod val="75000"/>
                  </a:schemeClr>
                </a:solidFill>
              </a:rPr>
              <a:t>rurale</a:t>
            </a:r>
            <a:endParaRPr lang="en-GB" sz="1926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160" name="Connettore 7 41">
            <a:extLst>
              <a:ext uri="{FF2B5EF4-FFF2-40B4-BE49-F238E27FC236}">
                <a16:creationId xmlns:a16="http://schemas.microsoft.com/office/drawing/2014/main" id="{CAE74D48-EBD0-300C-0AAF-AE68957EEA5B}"/>
              </a:ext>
            </a:extLst>
          </p:cNvPr>
          <p:cNvCxnSpPr>
            <a:cxnSpLocks noChangeShapeType="1"/>
            <a:stCxn id="15" idx="4"/>
            <a:endCxn id="40" idx="0"/>
          </p:cNvCxnSpPr>
          <p:nvPr/>
        </p:nvCxnSpPr>
        <p:spPr bwMode="auto">
          <a:xfrm rot="16200000" flipH="1">
            <a:off x="3981171" y="4662904"/>
            <a:ext cx="1513780" cy="32111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rgbClr val="9537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Forma 46">
            <a:extLst>
              <a:ext uri="{FF2B5EF4-FFF2-40B4-BE49-F238E27FC236}">
                <a16:creationId xmlns:a16="http://schemas.microsoft.com/office/drawing/2014/main" id="{424FA952-51AB-FEB7-DB79-DA544F578AC9}"/>
              </a:ext>
            </a:extLst>
          </p:cNvPr>
          <p:cNvCxnSpPr>
            <a:endCxn id="40" idx="2"/>
          </p:cNvCxnSpPr>
          <p:nvPr/>
        </p:nvCxnSpPr>
        <p:spPr>
          <a:xfrm rot="16200000" flipH="1">
            <a:off x="2775498" y="4730947"/>
            <a:ext cx="1204908" cy="963315"/>
          </a:xfrm>
          <a:prstGeom prst="curvedConnector2">
            <a:avLst/>
          </a:prstGeom>
          <a:ln w="571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e 64">
            <a:extLst>
              <a:ext uri="{FF2B5EF4-FFF2-40B4-BE49-F238E27FC236}">
                <a16:creationId xmlns:a16="http://schemas.microsoft.com/office/drawing/2014/main" id="{D8AF46BF-B9AB-D8F7-3C48-5BFA444E4A24}"/>
              </a:ext>
            </a:extLst>
          </p:cNvPr>
          <p:cNvSpPr/>
          <p:nvPr/>
        </p:nvSpPr>
        <p:spPr>
          <a:xfrm>
            <a:off x="6630286" y="4273755"/>
            <a:ext cx="1908281" cy="116209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solidFill>
                  <a:srgbClr val="FFFFFF"/>
                </a:solidFill>
                <a:latin typeface="Calibri" pitchFamily="34" charset="0"/>
              </a:rPr>
              <a:t>Campagna differenziata</a:t>
            </a:r>
          </a:p>
        </p:txBody>
      </p:sp>
      <p:cxnSp>
        <p:nvCxnSpPr>
          <p:cNvPr id="6163" name="Connettore 7 76">
            <a:extLst>
              <a:ext uri="{FF2B5EF4-FFF2-40B4-BE49-F238E27FC236}">
                <a16:creationId xmlns:a16="http://schemas.microsoft.com/office/drawing/2014/main" id="{E2B9A896-2A27-FC69-8DD1-79338BCF30D5}"/>
              </a:ext>
            </a:extLst>
          </p:cNvPr>
          <p:cNvCxnSpPr>
            <a:cxnSpLocks noChangeShapeType="1"/>
            <a:stCxn id="14" idx="5"/>
            <a:endCxn id="65" idx="0"/>
          </p:cNvCxnSpPr>
          <p:nvPr/>
        </p:nvCxnSpPr>
        <p:spPr bwMode="auto">
          <a:xfrm rot="5400000">
            <a:off x="7623418" y="3716409"/>
            <a:ext cx="506123" cy="584105"/>
          </a:xfrm>
          <a:prstGeom prst="curvedConnector3">
            <a:avLst>
              <a:gd name="adj1" fmla="val 60727"/>
            </a:avLst>
          </a:prstGeom>
          <a:noFill/>
          <a:ln w="28575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4" name="Connettore 7 79">
            <a:extLst>
              <a:ext uri="{FF2B5EF4-FFF2-40B4-BE49-F238E27FC236}">
                <a16:creationId xmlns:a16="http://schemas.microsoft.com/office/drawing/2014/main" id="{771D8F8C-D4FC-9DEC-6C50-D999D1EAEBC8}"/>
              </a:ext>
            </a:extLst>
          </p:cNvPr>
          <p:cNvCxnSpPr>
            <a:cxnSpLocks noChangeShapeType="1"/>
            <a:stCxn id="65" idx="4"/>
            <a:endCxn id="40" idx="6"/>
          </p:cNvCxnSpPr>
          <p:nvPr/>
        </p:nvCxnSpPr>
        <p:spPr bwMode="auto">
          <a:xfrm rot="5400000">
            <a:off x="6426920" y="4657552"/>
            <a:ext cx="379210" cy="1935804"/>
          </a:xfrm>
          <a:prstGeom prst="curvedConnector2">
            <a:avLst/>
          </a:prstGeom>
          <a:noFill/>
          <a:ln w="38100" algn="ctr">
            <a:solidFill>
              <a:srgbClr val="77933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5" name="Forma 106">
            <a:extLst>
              <a:ext uri="{FF2B5EF4-FFF2-40B4-BE49-F238E27FC236}">
                <a16:creationId xmlns:a16="http://schemas.microsoft.com/office/drawing/2014/main" id="{7C17A953-811C-0045-9743-8A076B18DC2A}"/>
              </a:ext>
            </a:extLst>
          </p:cNvPr>
          <p:cNvCxnSpPr>
            <a:cxnSpLocks noChangeShapeType="1"/>
            <a:stCxn id="15" idx="7"/>
            <a:endCxn id="14" idx="2"/>
          </p:cNvCxnSpPr>
          <p:nvPr/>
        </p:nvCxnSpPr>
        <p:spPr bwMode="auto">
          <a:xfrm rot="5400000" flipV="1">
            <a:off x="5896333" y="2565782"/>
            <a:ext cx="446489" cy="1373106"/>
          </a:xfrm>
          <a:prstGeom prst="curvedConnector4">
            <a:avLst>
              <a:gd name="adj1" fmla="val -1028"/>
              <a:gd name="adj2" fmla="val 61134"/>
            </a:avLst>
          </a:prstGeom>
          <a:noFill/>
          <a:ln w="9525" algn="ctr">
            <a:solidFill>
              <a:srgbClr val="4A7EBB"/>
            </a:solidFill>
            <a:prstDash val="sys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6" name="Rectangle 22">
            <a:extLst>
              <a:ext uri="{FF2B5EF4-FFF2-40B4-BE49-F238E27FC236}">
                <a16:creationId xmlns:a16="http://schemas.microsoft.com/office/drawing/2014/main" id="{973457C1-3D97-283E-FE19-48FA3ACC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057" y="2955696"/>
            <a:ext cx="761477" cy="555052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chemeClr val="bg1"/>
                </a:solidFill>
              </a:rPr>
              <a:t>SPL</a:t>
            </a:r>
          </a:p>
        </p:txBody>
      </p:sp>
      <p:sp>
        <p:nvSpPr>
          <p:cNvPr id="6167" name="Rectangle 23">
            <a:extLst>
              <a:ext uri="{FF2B5EF4-FFF2-40B4-BE49-F238E27FC236}">
                <a16:creationId xmlns:a16="http://schemas.microsoft.com/office/drawing/2014/main" id="{AE0C54AA-A3B1-7C91-160E-F56AC9F2B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877" y="4620854"/>
            <a:ext cx="761477" cy="555053"/>
          </a:xfrm>
          <a:prstGeom prst="rect">
            <a:avLst/>
          </a:prstGeom>
          <a:solidFill>
            <a:srgbClr val="17375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chemeClr val="bg1"/>
                </a:solidFill>
              </a:rPr>
              <a:t>SLoT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E898C67-A0CA-86E5-47F1-DC2A9E76E542}"/>
              </a:ext>
            </a:extLst>
          </p:cNvPr>
          <p:cNvSpPr/>
          <p:nvPr/>
        </p:nvSpPr>
        <p:spPr>
          <a:xfrm>
            <a:off x="0" y="0"/>
            <a:ext cx="8820150" cy="3886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926" b="1" dirty="0">
                <a:solidFill>
                  <a:schemeClr val="bg1"/>
                </a:solidFill>
              </a:rPr>
              <a:t>DISTRETTI DEL CIBO</a:t>
            </a:r>
            <a:endParaRPr lang="it-IT" sz="1926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A6442B-B476-C9FC-061F-9F012DB1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3D9AF8-D02A-0B87-7A23-6553BD2F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1D9DD-7D0B-BE40-935E-E4BD3D3808DB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84197CF-F0AF-269E-53F2-C6F6EB953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902"/>
            <a:ext cx="8731212" cy="591155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34A9688-1F4D-9E2D-FBD9-D44A4EF0A733}"/>
              </a:ext>
            </a:extLst>
          </p:cNvPr>
          <p:cNvSpPr/>
          <p:nvPr/>
        </p:nvSpPr>
        <p:spPr>
          <a:xfrm>
            <a:off x="0" y="0"/>
            <a:ext cx="8820150" cy="3886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926" b="1" dirty="0">
                <a:solidFill>
                  <a:schemeClr val="bg1"/>
                </a:solidFill>
              </a:rPr>
              <a:t>DISTRETTI DEL CIBO</a:t>
            </a:r>
            <a:endParaRPr lang="it-IT" sz="1926" b="1" i="1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F0AED8-B91C-9075-4D56-9D21035D2CDF}"/>
              </a:ext>
            </a:extLst>
          </p:cNvPr>
          <p:cNvSpPr txBox="1"/>
          <p:nvPr/>
        </p:nvSpPr>
        <p:spPr>
          <a:xfrm>
            <a:off x="233611" y="6329457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Fonte: </a:t>
            </a:r>
            <a:r>
              <a:rPr lang="it-IT" sz="1100" dirty="0" err="1"/>
              <a:t>Toccaeli</a:t>
            </a:r>
            <a:r>
              <a:rPr lang="it-IT" sz="1100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134727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BC23CFA-356B-2C7B-5F82-709781CBC06C}"/>
              </a:ext>
            </a:extLst>
          </p:cNvPr>
          <p:cNvSpPr/>
          <p:nvPr/>
        </p:nvSpPr>
        <p:spPr>
          <a:xfrm>
            <a:off x="350392" y="137617"/>
            <a:ext cx="8050559" cy="3886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926" b="1" dirty="0">
                <a:solidFill>
                  <a:schemeClr val="bg1"/>
                </a:solidFill>
              </a:rPr>
              <a:t>DISTRETTI DEL CIBO: GOVERNANCE TERRITORIALE</a:t>
            </a:r>
            <a:endParaRPr lang="it-IT" sz="1926" b="1" i="1" dirty="0">
              <a:solidFill>
                <a:schemeClr val="bg1"/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54983DC-3231-B49F-CBD9-59AD06DA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89" y="728236"/>
            <a:ext cx="8114780" cy="15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977900" indent="-881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26" b="1"/>
              <a:t>“governance territoriale”</a:t>
            </a:r>
            <a:r>
              <a:rPr lang="it-IT" altLang="it-IT" sz="1926"/>
              <a:t> definibile come:</a:t>
            </a:r>
          </a:p>
          <a:p>
            <a:pPr eaLnBrk="1" hangingPunct="1"/>
            <a:endParaRPr lang="it-IT" altLang="it-IT" sz="1926"/>
          </a:p>
          <a:p>
            <a:pPr eaLnBrk="1" hangingPunct="1">
              <a:buFontTx/>
              <a:buChar char="•"/>
            </a:pPr>
            <a:r>
              <a:rPr lang="it-IT" altLang="it-IT" sz="1926"/>
              <a:t> ciò che rende possibile ai territori di comportarsi e agire come “attore collettivo”. </a:t>
            </a:r>
          </a:p>
          <a:p>
            <a:pPr algn="ctr" eaLnBrk="1" hangingPunct="1">
              <a:buFontTx/>
              <a:buChar char="•"/>
            </a:pPr>
            <a:endParaRPr lang="it-IT" altLang="it-IT" sz="1926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3B8D6F8D-F6D8-592E-8352-6A7692A33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80" y="3589847"/>
            <a:ext cx="11309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/>
              <a:t>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A7158CDB-146D-0C99-44A7-C3906FE43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43" y="2356740"/>
            <a:ext cx="790682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2425" indent="-352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/>
              <a:t>un </a:t>
            </a:r>
            <a:r>
              <a:rPr lang="it-IT" altLang="it-IT" b="1" dirty="0"/>
              <a:t>processo di organizzazione e coordinamento di attori</a:t>
            </a:r>
            <a:r>
              <a:rPr lang="it-IT" altLang="it-IT" dirty="0"/>
              <a:t> per lo sviluppo di capitale territoriale:</a:t>
            </a:r>
          </a:p>
          <a:p>
            <a:pPr eaLnBrk="1" hangingPunct="1"/>
            <a:endParaRPr lang="it-IT" altLang="it-IT" dirty="0"/>
          </a:p>
          <a:p>
            <a:pPr eaLnBrk="1" hangingPunct="1">
              <a:buFontTx/>
              <a:buChar char="•"/>
            </a:pPr>
            <a:r>
              <a:rPr lang="it-IT" altLang="it-IT" u="sng" dirty="0"/>
              <a:t>Un modo organizzativo dell’azione collettiva</a:t>
            </a:r>
            <a:r>
              <a:rPr lang="it-IT" altLang="it-IT" dirty="0"/>
              <a:t> basato su partenariati pubblico-privati e sulla costruzione di coalizioni orientate verso un obiettivo definito </a:t>
            </a:r>
            <a:r>
              <a:rPr lang="it-IT" altLang="it-IT" dirty="0" err="1"/>
              <a:t>colletivamente</a:t>
            </a:r>
            <a:endParaRPr lang="it-IT" altLang="it-IT" dirty="0"/>
          </a:p>
          <a:p>
            <a:pPr eaLnBrk="1" hangingPunct="1">
              <a:buFontTx/>
              <a:buChar char="•"/>
            </a:pPr>
            <a:endParaRPr lang="it-IT" altLang="it-IT" dirty="0"/>
          </a:p>
          <a:p>
            <a:pPr eaLnBrk="1" hangingPunct="1">
              <a:buFontTx/>
              <a:buChar char="•"/>
            </a:pPr>
            <a:r>
              <a:rPr lang="it-IT" altLang="it-IT" u="sng" dirty="0"/>
              <a:t>Il risultato di un complesso processo di negoziazione</a:t>
            </a:r>
            <a:r>
              <a:rPr lang="it-IT" altLang="it-IT" dirty="0"/>
              <a:t> in cui le risorse sono scambiate, obiettivi condivisi sono definiti e il consenso è organizzato </a:t>
            </a:r>
          </a:p>
          <a:p>
            <a:pPr eaLnBrk="1" hangingPunct="1">
              <a:buFontTx/>
              <a:buChar char="•"/>
            </a:pPr>
            <a:endParaRPr lang="it-IT" altLang="it-IT" dirty="0"/>
          </a:p>
          <a:p>
            <a:pPr eaLnBrk="1" hangingPunct="1">
              <a:buFontTx/>
              <a:buChar char="•"/>
            </a:pPr>
            <a:r>
              <a:rPr lang="it-IT" altLang="it-IT" u="sng" dirty="0"/>
              <a:t>Un’azione collettiva</a:t>
            </a:r>
            <a:r>
              <a:rPr lang="it-IT" altLang="it-IT" dirty="0"/>
              <a:t> in cui il territorio non è visto come uno spazio statico e passivo, ma come un contesto dinamico e attivo, un soggetto pro-attivo piuttosto che un oggetto passivo di politiche, un attore esso stesso del processo di governance territoriale</a:t>
            </a:r>
          </a:p>
        </p:txBody>
      </p:sp>
      <p:sp>
        <p:nvSpPr>
          <p:cNvPr id="20486" name="Line 6">
            <a:extLst>
              <a:ext uri="{FF2B5EF4-FFF2-40B4-BE49-F238E27FC236}">
                <a16:creationId xmlns:a16="http://schemas.microsoft.com/office/drawing/2014/main" id="{51276973-1239-B63F-828E-1E15F3E684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2976" y="1707973"/>
            <a:ext cx="0" cy="8318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34267" y="2714929"/>
            <a:ext cx="2443298" cy="1159741"/>
          </a:xfrm>
          <a:prstGeom prst="rect">
            <a:avLst/>
          </a:prstGeom>
          <a:noFill/>
          <a:ln w="1905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312" dirty="0" err="1"/>
              <a:t>Governance</a:t>
            </a:r>
            <a:endParaRPr lang="it-IT" sz="2312" dirty="0"/>
          </a:p>
          <a:p>
            <a:pPr algn="ctr"/>
            <a:r>
              <a:rPr lang="it-IT" sz="2312" dirty="0"/>
              <a:t>Alimentare</a:t>
            </a:r>
          </a:p>
          <a:p>
            <a:pPr algn="ctr"/>
            <a:r>
              <a:rPr lang="it-IT" sz="2312" dirty="0"/>
              <a:t>Urbana e Locale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716498" y="724530"/>
            <a:ext cx="5126401" cy="503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97" dirty="0"/>
              <a:t>Piano/Strategia/Politica del Cibo</a:t>
            </a:r>
          </a:p>
        </p:txBody>
      </p:sp>
      <p:cxnSp>
        <p:nvCxnSpPr>
          <p:cNvPr id="8" name="Connettore 4 7"/>
          <p:cNvCxnSpPr>
            <a:stCxn id="5" idx="0"/>
            <a:endCxn id="6" idx="1"/>
          </p:cNvCxnSpPr>
          <p:nvPr/>
        </p:nvCxnSpPr>
        <p:spPr>
          <a:xfrm rot="5400000" flipH="1" flipV="1">
            <a:off x="1666999" y="665430"/>
            <a:ext cx="1738417" cy="236058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716499" y="3260278"/>
            <a:ext cx="4070549" cy="503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97" dirty="0"/>
              <a:t>Consiglio/Tavolo del Cibo</a:t>
            </a:r>
          </a:p>
        </p:txBody>
      </p:sp>
      <p:cxnSp>
        <p:nvCxnSpPr>
          <p:cNvPr id="11" name="Connettore 4 10"/>
          <p:cNvCxnSpPr>
            <a:stCxn id="5" idx="2"/>
            <a:endCxn id="14" idx="1"/>
          </p:cNvCxnSpPr>
          <p:nvPr/>
        </p:nvCxnSpPr>
        <p:spPr>
          <a:xfrm rot="16200000" flipH="1">
            <a:off x="1942938" y="3287648"/>
            <a:ext cx="1207750" cy="238179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785856" y="1279393"/>
            <a:ext cx="4855039" cy="21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926" dirty="0"/>
              <a:t>Un </a:t>
            </a:r>
            <a:r>
              <a:rPr lang="it-IT" sz="1926" b="1" dirty="0"/>
              <a:t>documento di indirizzo strategico </a:t>
            </a:r>
            <a:r>
              <a:rPr lang="it-IT" sz="1926" dirty="0"/>
              <a:t>all’interno del quale è identificato il </a:t>
            </a:r>
            <a:r>
              <a:rPr lang="it-IT" sz="1926" b="1" dirty="0"/>
              <a:t>piano delle azioni </a:t>
            </a:r>
            <a:r>
              <a:rPr lang="it-IT" sz="1926" dirty="0"/>
              <a:t>per realizzare tale missione </a:t>
            </a:r>
            <a:r>
              <a:rPr lang="it-IT" sz="1926" dirty="0">
                <a:solidFill>
                  <a:srgbClr val="FF0000"/>
                </a:solidFill>
              </a:rPr>
              <a:t>e </a:t>
            </a:r>
            <a:r>
              <a:rPr lang="it-IT" sz="1926" b="1" dirty="0">
                <a:solidFill>
                  <a:srgbClr val="FF0000"/>
                </a:solidFill>
              </a:rPr>
              <a:t>la politica integrata del cibo </a:t>
            </a:r>
            <a:r>
              <a:rPr lang="it-IT" sz="1926" dirty="0">
                <a:solidFill>
                  <a:srgbClr val="FF0000"/>
                </a:solidFill>
              </a:rPr>
              <a:t>che </a:t>
            </a:r>
            <a:r>
              <a:rPr lang="it-IT" sz="1926" b="1" dirty="0">
                <a:solidFill>
                  <a:srgbClr val="FF0000"/>
                </a:solidFill>
              </a:rPr>
              <a:t>mette a sistema </a:t>
            </a:r>
            <a:r>
              <a:rPr lang="it-IT" sz="1926" dirty="0">
                <a:solidFill>
                  <a:srgbClr val="FF0000"/>
                </a:solidFill>
              </a:rPr>
              <a:t>in un quadro coerente  tutte le politiche comunali</a:t>
            </a:r>
            <a:endParaRPr lang="it-IT" sz="1926" b="1" dirty="0">
              <a:solidFill>
                <a:srgbClr val="FF0000"/>
              </a:solidFill>
            </a:endParaRPr>
          </a:p>
          <a:p>
            <a:pPr algn="just"/>
            <a:endParaRPr lang="it-IT" sz="1926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737710" y="3852158"/>
            <a:ext cx="5055912" cy="246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926" b="1" dirty="0"/>
              <a:t>PPPP </a:t>
            </a:r>
            <a:r>
              <a:rPr lang="it-IT" sz="1926" dirty="0"/>
              <a:t>(public-private-</a:t>
            </a:r>
            <a:r>
              <a:rPr lang="it-IT" sz="1926" dirty="0" err="1"/>
              <a:t>people</a:t>
            </a:r>
            <a:r>
              <a:rPr lang="it-IT" sz="1926" dirty="0"/>
              <a:t> partnership) in i diversi e frammentati attori del sistema agro-alimentare e i cittadini si ritrovano per </a:t>
            </a:r>
            <a:r>
              <a:rPr lang="it-IT" sz="1926" dirty="0" err="1"/>
              <a:t>promuovone</a:t>
            </a:r>
            <a:r>
              <a:rPr lang="it-IT" sz="1926" dirty="0"/>
              <a:t> soluzioni </a:t>
            </a:r>
            <a:r>
              <a:rPr lang="it-IT" sz="1926" dirty="0" err="1"/>
              <a:t>place-based</a:t>
            </a:r>
            <a:r>
              <a:rPr lang="it-IT" sz="1926" dirty="0"/>
              <a:t> al fine di risolvere le problematiche del sistema agroalimentare e supportano le istituzioni locali a implementare le proprie strategie alimentari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0540" y="0"/>
            <a:ext cx="8807450" cy="5284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21457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42915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964372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285829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it-IT" sz="2697" dirty="0">
              <a:solidFill>
                <a:schemeClr val="bg1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10876" y="9748"/>
            <a:ext cx="8807450" cy="444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312" dirty="0">
                <a:solidFill>
                  <a:schemeClr val="bg1"/>
                </a:solidFill>
              </a:rPr>
              <a:t>Strumenti innovativi di </a:t>
            </a:r>
            <a:r>
              <a:rPr lang="it-IT" sz="2312" dirty="0" err="1">
                <a:solidFill>
                  <a:schemeClr val="bg1"/>
                </a:solidFill>
              </a:rPr>
              <a:t>governance</a:t>
            </a:r>
            <a:r>
              <a:rPr lang="it-IT" sz="2312" dirty="0">
                <a:solidFill>
                  <a:schemeClr val="bg1"/>
                </a:solidFill>
              </a:rPr>
              <a:t> alimentare urbana e locale</a:t>
            </a:r>
          </a:p>
        </p:txBody>
      </p:sp>
    </p:spTree>
    <p:extLst>
      <p:ext uri="{BB962C8B-B14F-4D97-AF65-F5344CB8AC3E}">
        <p14:creationId xmlns:p14="http://schemas.microsoft.com/office/powerpoint/2010/main" val="39041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319" y="1013990"/>
            <a:ext cx="8807450" cy="187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0281" indent="-330281" algn="just">
              <a:buFont typeface="Arial"/>
              <a:buChar char="•"/>
            </a:pPr>
            <a:r>
              <a:rPr lang="en-US" sz="2312" dirty="0"/>
              <a:t>POLITICA DEL CIBO (</a:t>
            </a:r>
            <a:r>
              <a:rPr lang="en-US" sz="2312" dirty="0" err="1"/>
              <a:t>settoriale</a:t>
            </a:r>
            <a:r>
              <a:rPr lang="en-US" sz="2312" dirty="0"/>
              <a:t>): in </a:t>
            </a:r>
            <a:r>
              <a:rPr lang="en-US" sz="2312" dirty="0" err="1"/>
              <a:t>ogni</a:t>
            </a:r>
            <a:r>
              <a:rPr lang="en-US" sz="2312" dirty="0"/>
              <a:t> </a:t>
            </a:r>
            <a:r>
              <a:rPr lang="en-US" sz="2312" dirty="0" err="1"/>
              <a:t>intervento</a:t>
            </a:r>
            <a:r>
              <a:rPr lang="en-US" sz="2312" dirty="0"/>
              <a:t> </a:t>
            </a:r>
            <a:r>
              <a:rPr lang="en-US" sz="2312" dirty="0" err="1"/>
              <a:t>pubblico</a:t>
            </a:r>
            <a:r>
              <a:rPr lang="en-US" sz="2312" dirty="0"/>
              <a:t> </a:t>
            </a:r>
            <a:r>
              <a:rPr lang="en-US" sz="2312" dirty="0" err="1"/>
              <a:t>indirizzato</a:t>
            </a:r>
            <a:r>
              <a:rPr lang="en-US" sz="2312" dirty="0"/>
              <a:t> a  </a:t>
            </a:r>
            <a:r>
              <a:rPr lang="en-US" sz="2312" dirty="0" err="1"/>
              <a:t>trasformare</a:t>
            </a:r>
            <a:r>
              <a:rPr lang="en-US" sz="2312" dirty="0"/>
              <a:t> o </a:t>
            </a:r>
            <a:r>
              <a:rPr lang="en-US" sz="2312" dirty="0" err="1"/>
              <a:t>regolare</a:t>
            </a:r>
            <a:r>
              <a:rPr lang="en-US" sz="2312" dirty="0"/>
              <a:t> il </a:t>
            </a:r>
            <a:r>
              <a:rPr lang="en-US" sz="2312" dirty="0" err="1"/>
              <a:t>sistema</a:t>
            </a:r>
            <a:r>
              <a:rPr lang="en-US" sz="2312" dirty="0"/>
              <a:t> </a:t>
            </a:r>
            <a:r>
              <a:rPr lang="en-US" sz="2312" dirty="0" err="1"/>
              <a:t>agro-alimentare</a:t>
            </a:r>
            <a:r>
              <a:rPr lang="en-US" sz="2312" dirty="0"/>
              <a:t>, </a:t>
            </a:r>
            <a:r>
              <a:rPr lang="en-US" sz="2312" dirty="0" err="1"/>
              <a:t>che</a:t>
            </a:r>
            <a:r>
              <a:rPr lang="en-US" sz="2312" dirty="0"/>
              <a:t> </a:t>
            </a:r>
            <a:r>
              <a:rPr lang="en-US" sz="2312" dirty="0" err="1"/>
              <a:t>può</a:t>
            </a:r>
            <a:r>
              <a:rPr lang="en-US" sz="2312" dirty="0"/>
              <a:t> </a:t>
            </a:r>
            <a:r>
              <a:rPr lang="en-US" sz="2312" dirty="0" err="1"/>
              <a:t>essere</a:t>
            </a:r>
            <a:r>
              <a:rPr lang="en-US" sz="2312" dirty="0"/>
              <a:t> </a:t>
            </a:r>
            <a:r>
              <a:rPr lang="en-US" sz="2312" dirty="0" err="1"/>
              <a:t>promosso</a:t>
            </a:r>
            <a:r>
              <a:rPr lang="en-US" sz="2312" dirty="0"/>
              <a:t> </a:t>
            </a:r>
            <a:r>
              <a:rPr lang="en-US" sz="2312" dirty="0" err="1"/>
              <a:t>dai</a:t>
            </a:r>
            <a:r>
              <a:rPr lang="en-US" sz="2312" dirty="0"/>
              <a:t> </a:t>
            </a:r>
            <a:r>
              <a:rPr lang="en-US" sz="2312" dirty="0" err="1"/>
              <a:t>diversi</a:t>
            </a:r>
            <a:r>
              <a:rPr lang="en-US" sz="2312" dirty="0"/>
              <a:t> </a:t>
            </a:r>
            <a:r>
              <a:rPr lang="en-US" sz="2312" dirty="0" err="1"/>
              <a:t>settori</a:t>
            </a:r>
            <a:r>
              <a:rPr lang="en-US" sz="2312" dirty="0"/>
              <a:t> (</a:t>
            </a:r>
            <a:r>
              <a:rPr lang="en-US" sz="2312" dirty="0" err="1"/>
              <a:t>agricoltura</a:t>
            </a:r>
            <a:r>
              <a:rPr lang="en-US" sz="2312" dirty="0"/>
              <a:t>, </a:t>
            </a:r>
            <a:r>
              <a:rPr lang="it-IT" sz="2312" dirty="0"/>
              <a:t>sociale, cultura, scuola, sanità, commercio, turismo, urbanistica)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2802" y="3230786"/>
            <a:ext cx="8634545" cy="329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0281" indent="-330281" algn="just">
              <a:buFont typeface="Arial" panose="020B0604020202020204" pitchFamily="34" charset="0"/>
              <a:buChar char="•"/>
            </a:pPr>
            <a:r>
              <a:rPr lang="en-US" sz="2312" dirty="0"/>
              <a:t>POLITICA INTEGRATA DEL CIBO </a:t>
            </a:r>
            <a:r>
              <a:rPr lang="en-US" sz="2312" b="1" dirty="0">
                <a:solidFill>
                  <a:schemeClr val="tx2">
                    <a:lumMod val="75000"/>
                  </a:schemeClr>
                </a:solidFill>
              </a:rPr>
              <a:t>(Food Policy/</a:t>
            </a:r>
            <a:r>
              <a:rPr lang="en-US" sz="2312" b="1" dirty="0" err="1">
                <a:solidFill>
                  <a:schemeClr val="tx2">
                    <a:lumMod val="75000"/>
                  </a:schemeClr>
                </a:solidFill>
              </a:rPr>
              <a:t>Strategia</a:t>
            </a:r>
            <a:r>
              <a:rPr lang="en-US" sz="2312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312" b="1" dirty="0" err="1">
                <a:solidFill>
                  <a:schemeClr val="tx2">
                    <a:lumMod val="75000"/>
                  </a:schemeClr>
                </a:solidFill>
              </a:rPr>
              <a:t>Alimentare</a:t>
            </a:r>
            <a:r>
              <a:rPr lang="en-US" sz="2312" b="1" dirty="0">
                <a:solidFill>
                  <a:schemeClr val="tx2">
                    <a:lumMod val="75000"/>
                  </a:schemeClr>
                </a:solidFill>
              </a:rPr>
              <a:t>/Piano del </a:t>
            </a:r>
            <a:r>
              <a:rPr lang="en-US" sz="2312" b="1" dirty="0" err="1">
                <a:solidFill>
                  <a:schemeClr val="tx2">
                    <a:lumMod val="75000"/>
                  </a:schemeClr>
                </a:solidFill>
              </a:rPr>
              <a:t>Cibo</a:t>
            </a:r>
            <a:r>
              <a:rPr lang="en-US" sz="2312" b="1" dirty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en-US" sz="2312" dirty="0"/>
              <a:t>: </a:t>
            </a:r>
          </a:p>
          <a:p>
            <a:pPr marL="770656" lvl="1" indent="-330281" algn="just">
              <a:buFont typeface="Arial"/>
              <a:buChar char="•"/>
            </a:pPr>
            <a:r>
              <a:rPr lang="en-US" sz="2312" dirty="0" err="1"/>
              <a:t>è</a:t>
            </a:r>
            <a:r>
              <a:rPr lang="en-US" sz="2312" dirty="0"/>
              <a:t> </a:t>
            </a:r>
            <a:r>
              <a:rPr lang="en-US" sz="2312" dirty="0" err="1"/>
              <a:t>una</a:t>
            </a:r>
            <a:r>
              <a:rPr lang="en-US" sz="2312" dirty="0"/>
              <a:t> meta-</a:t>
            </a:r>
            <a:r>
              <a:rPr lang="en-US" sz="2312" dirty="0" err="1"/>
              <a:t>politica</a:t>
            </a:r>
            <a:r>
              <a:rPr lang="en-US" sz="2312" dirty="0"/>
              <a:t> </a:t>
            </a:r>
          </a:p>
          <a:p>
            <a:pPr marL="770656" lvl="1" indent="-330281" algn="just">
              <a:buFont typeface="Arial"/>
              <a:buChar char="•"/>
            </a:pPr>
            <a:r>
              <a:rPr lang="en-US" sz="2312" dirty="0"/>
              <a:t>con cui le </a:t>
            </a:r>
            <a:r>
              <a:rPr lang="en-US" sz="2312" dirty="0" err="1"/>
              <a:t>singole</a:t>
            </a:r>
            <a:r>
              <a:rPr lang="en-US" sz="2312" dirty="0"/>
              <a:t> </a:t>
            </a:r>
            <a:r>
              <a:rPr lang="en-US" sz="2312" dirty="0" err="1"/>
              <a:t>politiche</a:t>
            </a:r>
            <a:r>
              <a:rPr lang="en-US" sz="2312" dirty="0"/>
              <a:t> del </a:t>
            </a:r>
            <a:r>
              <a:rPr lang="en-US" sz="2312" dirty="0" err="1"/>
              <a:t>cibo</a:t>
            </a:r>
            <a:r>
              <a:rPr lang="en-US" sz="2312" dirty="0"/>
              <a:t> </a:t>
            </a:r>
            <a:r>
              <a:rPr lang="en-US" sz="2312" dirty="0" err="1"/>
              <a:t>settoriali</a:t>
            </a:r>
            <a:endParaRPr lang="it-IT" sz="2312" dirty="0"/>
          </a:p>
          <a:p>
            <a:pPr marL="770656" lvl="1" indent="-330281" algn="just">
              <a:buFont typeface="Arial"/>
              <a:buChar char="•"/>
            </a:pPr>
            <a:r>
              <a:rPr lang="it-IT" sz="2312" dirty="0" err="1"/>
              <a:t>s</a:t>
            </a:r>
            <a:r>
              <a:rPr lang="en-US" sz="2312" dirty="0"/>
              <a:t>ono </a:t>
            </a:r>
            <a:r>
              <a:rPr lang="en-US" sz="2312" dirty="0" err="1"/>
              <a:t>armonizzate</a:t>
            </a:r>
            <a:r>
              <a:rPr lang="en-US" sz="2312" dirty="0"/>
              <a:t> e </a:t>
            </a:r>
            <a:r>
              <a:rPr lang="en-US" sz="2312" dirty="0" err="1"/>
              <a:t>indirizzate</a:t>
            </a:r>
            <a:r>
              <a:rPr lang="en-US" sz="2312" dirty="0"/>
              <a:t> </a:t>
            </a:r>
            <a:r>
              <a:rPr lang="en-US" sz="2312" dirty="0" err="1"/>
              <a:t>all’interno</a:t>
            </a:r>
            <a:r>
              <a:rPr lang="en-US" sz="2312" dirty="0"/>
              <a:t> di un </a:t>
            </a:r>
            <a:r>
              <a:rPr lang="en-US" sz="2312" dirty="0" err="1"/>
              <a:t>quadro</a:t>
            </a:r>
            <a:r>
              <a:rPr lang="en-US" sz="2312" dirty="0"/>
              <a:t> </a:t>
            </a:r>
            <a:r>
              <a:rPr lang="en-US" sz="2312" dirty="0" err="1"/>
              <a:t>strategico</a:t>
            </a:r>
            <a:r>
              <a:rPr lang="en-US" sz="2312" dirty="0"/>
              <a:t> </a:t>
            </a:r>
            <a:r>
              <a:rPr lang="en-US" sz="2312" dirty="0" err="1"/>
              <a:t>coerente</a:t>
            </a:r>
            <a:r>
              <a:rPr lang="en-US" sz="2312" dirty="0"/>
              <a:t>,</a:t>
            </a:r>
          </a:p>
          <a:p>
            <a:pPr marL="770656" lvl="1" indent="-330281" algn="just">
              <a:buFont typeface="Arial"/>
              <a:buChar char="•"/>
            </a:pPr>
            <a:r>
              <a:rPr lang="en-US" sz="2312" dirty="0"/>
              <a:t>e </a:t>
            </a:r>
            <a:r>
              <a:rPr lang="en-US" sz="2312" dirty="0" err="1"/>
              <a:t>prevede</a:t>
            </a:r>
            <a:r>
              <a:rPr lang="en-US" sz="2312" dirty="0"/>
              <a:t> il </a:t>
            </a:r>
            <a:r>
              <a:rPr lang="en-US" sz="2312" dirty="0" err="1"/>
              <a:t>coinvolgiemento</a:t>
            </a:r>
            <a:r>
              <a:rPr lang="en-US" sz="2312" dirty="0"/>
              <a:t> </a:t>
            </a:r>
            <a:r>
              <a:rPr lang="en-US" sz="2312" dirty="0" err="1"/>
              <a:t>delle</a:t>
            </a:r>
            <a:r>
              <a:rPr lang="en-US" sz="2312" dirty="0"/>
              <a:t> </a:t>
            </a:r>
            <a:r>
              <a:rPr lang="en-US" sz="2312" dirty="0" err="1"/>
              <a:t>comunità</a:t>
            </a:r>
            <a:r>
              <a:rPr lang="en-US" sz="2312" dirty="0"/>
              <a:t> e stakeholders del </a:t>
            </a:r>
            <a:r>
              <a:rPr lang="en-US" sz="2312" dirty="0" err="1"/>
              <a:t>sistema</a:t>
            </a:r>
            <a:r>
              <a:rPr lang="en-US" sz="2312" dirty="0"/>
              <a:t> </a:t>
            </a:r>
            <a:r>
              <a:rPr lang="en-US" sz="2312" dirty="0" err="1"/>
              <a:t>alimentare</a:t>
            </a:r>
            <a:r>
              <a:rPr lang="en-US" sz="2312" dirty="0"/>
              <a:t> </a:t>
            </a:r>
            <a:r>
              <a:rPr lang="en-US" sz="2312" dirty="0" err="1"/>
              <a:t>nella</a:t>
            </a:r>
            <a:r>
              <a:rPr lang="en-US" sz="2312" dirty="0"/>
              <a:t> co-</a:t>
            </a:r>
            <a:r>
              <a:rPr lang="en-US" sz="2312" dirty="0" err="1"/>
              <a:t>costruzione</a:t>
            </a:r>
            <a:r>
              <a:rPr lang="en-US" sz="2312" dirty="0"/>
              <a:t> e co-</a:t>
            </a:r>
            <a:r>
              <a:rPr lang="en-US" sz="2312" dirty="0" err="1"/>
              <a:t>implementazione</a:t>
            </a:r>
            <a:endParaRPr lang="it-IT" sz="231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9DF0A9-0BF7-3D91-2CEC-E1BD9B956CD2}"/>
              </a:ext>
            </a:extLst>
          </p:cNvPr>
          <p:cNvSpPr txBox="1">
            <a:spLocks/>
          </p:cNvSpPr>
          <p:nvPr/>
        </p:nvSpPr>
        <p:spPr>
          <a:xfrm>
            <a:off x="40540" y="0"/>
            <a:ext cx="8807450" cy="5284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21457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42915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964372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285829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697" dirty="0">
                <a:solidFill>
                  <a:schemeClr val="bg1"/>
                </a:solidFill>
              </a:rPr>
              <a:t>Cos’è una food policy urbana/locale</a:t>
            </a:r>
          </a:p>
        </p:txBody>
      </p:sp>
    </p:spTree>
    <p:extLst>
      <p:ext uri="{BB962C8B-B14F-4D97-AF65-F5344CB8AC3E}">
        <p14:creationId xmlns:p14="http://schemas.microsoft.com/office/powerpoint/2010/main" val="2308103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A2E3F7F-BD1E-A29C-752D-430B1908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1DF69F-0FBA-BEC5-0445-2F358B8E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1D9DD-7D0B-BE40-935E-E4BD3D3808DB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6FB4C30-30EB-4334-7742-FC2348257029}"/>
              </a:ext>
            </a:extLst>
          </p:cNvPr>
          <p:cNvSpPr txBox="1">
            <a:spLocks/>
          </p:cNvSpPr>
          <p:nvPr/>
        </p:nvSpPr>
        <p:spPr>
          <a:xfrm>
            <a:off x="15211" y="-37450"/>
            <a:ext cx="8807450" cy="6242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21457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42915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964372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285829" algn="ctr" defTabSz="321457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082" dirty="0">
                <a:solidFill>
                  <a:schemeClr val="bg1"/>
                </a:solidFill>
              </a:rPr>
              <a:t>FOOD POLICY URBANE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BF42C1-471A-45E3-FAED-D1D2176F6111}"/>
              </a:ext>
            </a:extLst>
          </p:cNvPr>
          <p:cNvSpPr txBox="1"/>
          <p:nvPr/>
        </p:nvSpPr>
        <p:spPr>
          <a:xfrm>
            <a:off x="750826" y="760214"/>
            <a:ext cx="45255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Diete salutari e sostenibili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Mense scolastiche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Approvigionamento</a:t>
            </a:r>
            <a:r>
              <a:rPr lang="it-IT" dirty="0"/>
              <a:t> alimentare pubblico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EducazioneAlimentare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B5A1C7-557D-9A64-623D-553D790BCB26}"/>
              </a:ext>
            </a:extLst>
          </p:cNvPr>
          <p:cNvSpPr txBox="1"/>
          <p:nvPr/>
        </p:nvSpPr>
        <p:spPr>
          <a:xfrm>
            <a:off x="156082" y="2588683"/>
            <a:ext cx="28902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Inclusione sociale</a:t>
            </a:r>
          </a:p>
          <a:p>
            <a:pPr algn="ctr"/>
            <a:endParaRPr lang="it-IT" sz="2000" b="1" dirty="0"/>
          </a:p>
          <a:p>
            <a:pPr marL="285750" indent="-285750">
              <a:buFontTx/>
              <a:buChar char="-"/>
            </a:pPr>
            <a:r>
              <a:rPr lang="it-IT" dirty="0"/>
              <a:t>Aiuto alimentare</a:t>
            </a:r>
          </a:p>
          <a:p>
            <a:pPr marL="285750" indent="-285750">
              <a:buFontTx/>
              <a:buChar char="-"/>
            </a:pPr>
            <a:r>
              <a:rPr lang="it-IT" dirty="0"/>
              <a:t>Mense pubbliche</a:t>
            </a:r>
          </a:p>
          <a:p>
            <a:pPr marL="285750" indent="-285750">
              <a:buFontTx/>
              <a:buChar char="-"/>
            </a:pPr>
            <a:r>
              <a:rPr lang="it-IT" dirty="0"/>
              <a:t>Ridistribuzione surplus alimentare</a:t>
            </a:r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8C0EE4-2A16-D5AA-40D5-B1A3EB830655}"/>
              </a:ext>
            </a:extLst>
          </p:cNvPr>
          <p:cNvSpPr txBox="1"/>
          <p:nvPr/>
        </p:nvSpPr>
        <p:spPr>
          <a:xfrm>
            <a:off x="5806529" y="911625"/>
            <a:ext cx="276980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Spreco alimentare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Redistribuzione alimentare</a:t>
            </a:r>
          </a:p>
          <a:p>
            <a:pPr marL="285750" indent="-285750">
              <a:buFontTx/>
              <a:buChar char="-"/>
            </a:pPr>
            <a:r>
              <a:rPr lang="it-IT" dirty="0"/>
              <a:t>Campagne comunicazione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Educazione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Incentivi fiscali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53951C-4E50-D7B7-D04D-8CB35EEB0B7F}"/>
              </a:ext>
            </a:extLst>
          </p:cNvPr>
          <p:cNvSpPr txBox="1"/>
          <p:nvPr/>
        </p:nvSpPr>
        <p:spPr>
          <a:xfrm>
            <a:off x="5894550" y="3838217"/>
            <a:ext cx="27430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Produzione alimentare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Agricoltura urbana</a:t>
            </a:r>
          </a:p>
          <a:p>
            <a:pPr marL="285750" indent="-285750">
              <a:buFontTx/>
              <a:buChar char="-"/>
            </a:pPr>
            <a:r>
              <a:rPr lang="it-IT" dirty="0"/>
              <a:t>Agricoltura periurbana</a:t>
            </a:r>
          </a:p>
          <a:p>
            <a:pPr marL="285750" indent="-285750">
              <a:buFontTx/>
              <a:buChar char="-"/>
            </a:pPr>
            <a:r>
              <a:rPr lang="it-IT" dirty="0"/>
              <a:t>Orti urbani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BC941A-195B-5205-46EF-3CE94F7E641C}"/>
              </a:ext>
            </a:extLst>
          </p:cNvPr>
          <p:cNvSpPr txBox="1"/>
          <p:nvPr/>
        </p:nvSpPr>
        <p:spPr>
          <a:xfrm>
            <a:off x="652977" y="4620659"/>
            <a:ext cx="5805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Distribuzione: Mercati e filiere corte</a:t>
            </a:r>
          </a:p>
          <a:p>
            <a:pPr algn="ctr"/>
            <a:endParaRPr lang="it-IT" b="1" dirty="0"/>
          </a:p>
          <a:p>
            <a:pPr marL="285750" indent="-285750">
              <a:buFontTx/>
              <a:buChar char="-"/>
            </a:pPr>
            <a:r>
              <a:rPr lang="it-IT" dirty="0"/>
              <a:t>Mercati pubblici all’ingrosso</a:t>
            </a:r>
          </a:p>
          <a:p>
            <a:pPr marL="285750" indent="-285750">
              <a:buFontTx/>
              <a:buChar char="-"/>
            </a:pPr>
            <a:r>
              <a:rPr lang="it-IT" dirty="0"/>
              <a:t>Mercati di strada</a:t>
            </a:r>
          </a:p>
          <a:p>
            <a:pPr marL="285750" indent="-285750">
              <a:buFontTx/>
              <a:buChar char="-"/>
            </a:pPr>
            <a:r>
              <a:rPr lang="it-IT" dirty="0"/>
              <a:t>Mercati contadini</a:t>
            </a:r>
          </a:p>
          <a:p>
            <a:pPr marL="285750" indent="-285750">
              <a:buFontTx/>
              <a:buChar char="-"/>
            </a:pPr>
            <a:r>
              <a:rPr lang="it-IT" dirty="0"/>
              <a:t>CSA –Community Support </a:t>
            </a:r>
            <a:r>
              <a:rPr lang="it-IT" dirty="0" err="1"/>
              <a:t>Agriculture</a:t>
            </a:r>
            <a:endParaRPr lang="it-IT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FC7FD13A-2B27-1E98-A4C8-CE669489DDC6}"/>
              </a:ext>
            </a:extLst>
          </p:cNvPr>
          <p:cNvSpPr/>
          <p:nvPr/>
        </p:nvSpPr>
        <p:spPr>
          <a:xfrm>
            <a:off x="3279493" y="2382332"/>
            <a:ext cx="2044526" cy="17455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07DF4E-B172-1645-DD82-3CF6EF6EFCEB}"/>
              </a:ext>
            </a:extLst>
          </p:cNvPr>
          <p:cNvSpPr txBox="1"/>
          <p:nvPr/>
        </p:nvSpPr>
        <p:spPr>
          <a:xfrm>
            <a:off x="3587497" y="2637888"/>
            <a:ext cx="1484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Politica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del cibo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integrata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69CA52F-6FB0-EE88-61A8-764BA1AC6F4F}"/>
              </a:ext>
            </a:extLst>
          </p:cNvPr>
          <p:cNvCxnSpPr>
            <a:stCxn id="14" idx="1"/>
            <a:endCxn id="6" idx="2"/>
          </p:cNvCxnSpPr>
          <p:nvPr/>
        </p:nvCxnSpPr>
        <p:spPr>
          <a:xfrm flipH="1" flipV="1">
            <a:off x="3013625" y="2237542"/>
            <a:ext cx="565282" cy="400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1F6AB5F-A198-8EA7-8845-588C150EC52D}"/>
              </a:ext>
            </a:extLst>
          </p:cNvPr>
          <p:cNvCxnSpPr>
            <a:cxnSpLocks/>
            <a:stCxn id="14" idx="3"/>
            <a:endCxn id="7" idx="3"/>
          </p:cNvCxnSpPr>
          <p:nvPr/>
        </p:nvCxnSpPr>
        <p:spPr>
          <a:xfrm flipH="1" flipV="1">
            <a:off x="3046342" y="3635124"/>
            <a:ext cx="532565" cy="237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ABB5F143-61C2-08A9-8789-1D20A4AAFCD6}"/>
              </a:ext>
            </a:extLst>
          </p:cNvPr>
          <p:cNvCxnSpPr>
            <a:stCxn id="14" idx="4"/>
            <a:endCxn id="11" idx="0"/>
          </p:cNvCxnSpPr>
          <p:nvPr/>
        </p:nvCxnSpPr>
        <p:spPr>
          <a:xfrm flipH="1">
            <a:off x="3555600" y="4127832"/>
            <a:ext cx="746156" cy="492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C9F2F1C-C265-90B2-34A5-851B5FB052C3}"/>
              </a:ext>
            </a:extLst>
          </p:cNvPr>
          <p:cNvCxnSpPr>
            <a:stCxn id="14" idx="5"/>
            <a:endCxn id="10" idx="1"/>
          </p:cNvCxnSpPr>
          <p:nvPr/>
        </p:nvCxnSpPr>
        <p:spPr>
          <a:xfrm>
            <a:off x="5024605" y="3872209"/>
            <a:ext cx="869945" cy="843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95D24CD9-ED46-2567-DAAB-D88F326EC976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072199" y="2219676"/>
            <a:ext cx="734330" cy="4182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990696"/>
      </p:ext>
    </p:extLst>
  </p:cSld>
  <p:clrMapOvr>
    <a:masterClrMapping/>
  </p:clrMapOvr>
</p:sld>
</file>

<file path=ppt/theme/theme1.xml><?xml version="1.0" encoding="utf-8"?>
<a:theme xmlns:a="http://schemas.openxmlformats.org/drawingml/2006/main" name="SSSA_Management 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SSS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SSSA_Management ENG.thmx</Template>
  <TotalTime>22845</TotalTime>
  <Words>1001</Words>
  <Application>Microsoft Macintosh PowerPoint</Application>
  <PresentationFormat>Personalizzato</PresentationFormat>
  <Paragraphs>190</Paragraphs>
  <Slides>18</Slides>
  <Notes>5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18</vt:i4>
      </vt:variant>
    </vt:vector>
  </HeadingPairs>
  <TitlesOfParts>
    <vt:vector size="29" baseType="lpstr">
      <vt:lpstr>AGaramondPro</vt:lpstr>
      <vt:lpstr>Arial</vt:lpstr>
      <vt:lpstr>Calibri</vt:lpstr>
      <vt:lpstr>Helvetica</vt:lpstr>
      <vt:lpstr>Montserrat</vt:lpstr>
      <vt:lpstr>National-LFSN-Book</vt:lpstr>
      <vt:lpstr>ProximaSoft</vt:lpstr>
      <vt:lpstr>Times New Roman</vt:lpstr>
      <vt:lpstr>SSSA_Management ENG</vt:lpstr>
      <vt:lpstr>Tema di SSSA</vt:lpstr>
      <vt:lpstr>Tema di Office</vt:lpstr>
      <vt:lpstr>Presentazione standard di PowerPoint</vt:lpstr>
      <vt:lpstr>Governance territoriale del Cibo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Scuola Superiore Sant'Anna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alla valutazione delle pubblicazioni di istituto</dc:title>
  <dc:creator>Scuola Superiore Sant'Anna</dc:creator>
  <cp:lastModifiedBy>Giaime Berti</cp:lastModifiedBy>
  <cp:revision>589</cp:revision>
  <cp:lastPrinted>2018-05-18T06:23:08Z</cp:lastPrinted>
  <dcterms:created xsi:type="dcterms:W3CDTF">2011-12-01T11:56:19Z</dcterms:created>
  <dcterms:modified xsi:type="dcterms:W3CDTF">2023-06-07T07:13:18Z</dcterms:modified>
</cp:coreProperties>
</file>