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23"/>
  </p:notesMasterIdLst>
  <p:handoutMasterIdLst>
    <p:handoutMasterId r:id="rId24"/>
  </p:handoutMasterIdLst>
  <p:sldIdLst>
    <p:sldId id="417" r:id="rId2"/>
    <p:sldId id="459" r:id="rId3"/>
    <p:sldId id="460" r:id="rId4"/>
    <p:sldId id="461" r:id="rId5"/>
    <p:sldId id="462" r:id="rId6"/>
    <p:sldId id="469" r:id="rId7"/>
    <p:sldId id="470" r:id="rId8"/>
    <p:sldId id="463" r:id="rId9"/>
    <p:sldId id="464" r:id="rId10"/>
    <p:sldId id="475" r:id="rId11"/>
    <p:sldId id="473" r:id="rId12"/>
    <p:sldId id="471" r:id="rId13"/>
    <p:sldId id="476" r:id="rId14"/>
    <p:sldId id="480" r:id="rId15"/>
    <p:sldId id="477" r:id="rId16"/>
    <p:sldId id="472" r:id="rId17"/>
    <p:sldId id="482" r:id="rId18"/>
    <p:sldId id="478" r:id="rId19"/>
    <p:sldId id="479" r:id="rId20"/>
    <p:sldId id="481" r:id="rId21"/>
    <p:sldId id="457" r:id="rId22"/>
  </p:sldIdLst>
  <p:sldSz cx="12192000" cy="6858000"/>
  <p:notesSz cx="7104063" cy="1023461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76903" autoAdjust="0"/>
  </p:normalViewPr>
  <p:slideViewPr>
    <p:cSldViewPr snapToGrid="0" snapToObjects="1">
      <p:cViewPr varScale="1">
        <p:scale>
          <a:sx n="88" d="100"/>
          <a:sy n="88" d="100"/>
        </p:scale>
        <p:origin x="147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79D4133-CFD1-C6EA-5AED-DC4FF58B4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7DB847-197F-7B5E-5FB7-851294AE52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4943E1D-1811-420A-BE9E-717B2EF9D3A0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4168206-ED19-BEFC-6B52-340EECBC32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DEA2135-42FF-064B-EA3D-3A0505B900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6CBE6E-F07A-485E-89A5-290A3444BE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214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13:49:54.3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117 191 24575,'-3'-3'0,"0"1"0,-1 0 0,1 0 0,-1-1 0,0 2 0,0-1 0,0 0 0,0 1 0,0 0 0,0 0 0,0 0 0,-6 0 0,6 0 0,-1 1 0,0-1 0,1-1 0,-1 1 0,1-1 0,-9-3 0,11 3 0,1 1 0,-1 0 0,0-1 0,1 0 0,-1 1 0,1-1 0,0 0 0,-1 0 0,1 1 0,0-1 0,0 0 0,0 0 0,1 0 0,-1 0 0,0-1 0,1 1 0,-1 0 0,1 0 0,0-4 0,-1 1 0,1 1 0,1-1 0,-1 0 0,1 0 0,0 1 0,0-1 0,0 0 0,1 1 0,-1-1 0,1 1 0,0-1 0,0 1 0,1 0 0,0 0 0,-1 0 0,1 0 0,0 1 0,1-1 0,5-4 0,-7 5 0,1 1 0,0 0 0,0-1 0,0 1 0,1 0 0,-1 1 0,0-1 0,1 1 0,-1-1 0,1 1 0,-1 0 0,1 0 0,0 0 0,-1 1 0,1-1 0,0 1 0,0 0 0,-1 0 0,1 1 0,0-1 0,0 1 0,-1-1 0,1 1 0,-1 0 0,5 2 0,8 5 0,0 0 0,-1 1 0,0 1 0,20 17 0,-31-23 0,1 0 0,-1 1 0,0-1 0,0 1 0,0 0 0,-1 0 0,1 1 0,-1-1 0,-1 1 0,1-1 0,-1 1 0,0 0 0,0 0 0,0 0 0,-1 0 0,1 7 0,-2-11 0,0 0 0,0-1 0,0 1 0,0 0 0,-1 0 0,1-1 0,0 1 0,-1 0 0,1 0 0,-1-1 0,0 1 0,1 0 0,-1-1 0,0 1 0,0-1 0,0 1 0,0-1 0,0 0 0,-1 1 0,0 0 0,-1 0 0,0 0 0,0 0 0,0 0 0,0-1 0,-1 1 0,1-1 0,0 0 0,-1 0 0,-5 1 0,-4 0 0,0-1 0,0-1 0,-1 0 0,-17-2 0,28 2 0,1 0 0,0-1 0,-1 1 0,1-1 0,-1 1 0,1-1 0,0 0 0,-1 0 0,1 0 0,0 0 0,0 0 0,0 0 0,0-1 0,0 1 0,0-1 0,0 1 0,0-1 0,1 0 0,-1 0 0,1 0 0,-1 0 0,1 0 0,0 0 0,-1 0 0,1 0 0,0-1 0,0 1 0,1 0 0,-1-1 0,1 1 0,-1 0 0,1-1 0,-1 1 0,1-1 0,0 1 0,0-1 0,1 1 0,-1 0 0,1-4 0,0 2 0,0-1 0,0 1 0,0-1 0,1 1 0,-1-1 0,1 1 0,0 0 0,1 0 0,-1 0 0,1 0 0,0 0 0,0 0 0,0 1 0,0 0 0,0-1 0,1 1 0,0 0 0,-1 1 0,9-6 0,-6 7 0,-1-1 0,1 0 0,-1 1 0,1 0 0,0 1 0,-1-1 0,1 1 0,0 0 0,-1 0 0,1 1 0,0 0 0,-1 0 0,1 0 0,-1 0 0,1 1 0,-1 0 0,0 0 0,1 1 0,-1-1 0,0 1 0,-1 0 0,1 1 0,-1-1 0,7 7 0,-10-10 0,-1 1 0,1 0 0,0 0 0,-1-1 0,1 1 0,-1 0 0,1 0 0,-1 0 0,1 0 0,-1 0 0,0 0 0,1-1 0,-1 1 0,0 0 0,0 0 0,1 0 0,-1 0 0,0 0 0,0 0 0,0 0 0,0 0 0,-1 0 0,1 0 0,0 0 0,0 0 0,-1 0 0,1 0 0,-1 2 0,0-2 0,-1 1 0,1-1 0,-1 0 0,0 0 0,1 0 0,-1 0 0,0 0 0,1 0 0,-1 0 0,0 0 0,0 0 0,0-1 0,-3 1 0,-3 1 0,0-1 0,0 0 0,-1-1 0,1 0 0,0 0 0,-11-2 0,-4-4 0,1-1 0,-40-20 0,19 8 0,43 19 0,0 0 0,0 0 0,-1 0 0,1 0 0,0-1 0,0 1 0,0 0 0,0 0 0,-1 0 0,1 0 0,0 0 0,0 0 0,0-1 0,0 1 0,-1 0 0,1 0 0,0 0 0,0 0 0,0 0 0,-1 0 0,1 0 0,0 0 0,0 0 0,-1 0 0,1 0 0,0 0 0,0 0 0,0 0 0,-1 0 0,1 0 0,0 0 0,0 0 0,0 0 0,0 1 0,-1-1 0,1 0 0,0 0 0,0 0 0,0 0 0,-1 0 0,1 0 0,0 1 0,0-1 0,0 0 0,0 0 0,0 0 0,0 0 0,-1 1 0,8 11 0,15 13 0,-10-12 0,0-1 0,1-1 0,0 0 0,17 9 0,-26-17 0,0-1 0,0 1 0,0-1 0,1 0 0,-1 0 0,1-1 0,0 1 0,-1-1 0,1 0 0,0 0 0,0-1 0,0 1 0,0-1 0,0 0 0,-1 0 0,1-1 0,0 0 0,0 0 0,5-1 0,-8 1 0,-1 1 0,0-1 0,1 1 0,-1-1 0,0 0 0,0 1 0,1-1 0,-1 0 0,0 0 0,0 0 0,0 0 0,0 0 0,0 0 0,0 0 0,0 0 0,0-2 0,0 2 0,-1 1 0,0-1 0,0 0 0,0 1 0,0-1 0,0 0 0,0 1 0,0-1 0,0 0 0,0 0 0,0 1 0,-1-1 0,1 0 0,0 1 0,0-1 0,-1 0 0,1 1 0,0-1 0,-1 1 0,1-1 0,0 0 0,-2 0 0,-1-2 0,0 0 0,0 1 0,0-1 0,-1 1 0,1 0 0,-1 0 0,1 0 0,-1 1 0,0-1 0,-3 0 0,-8-2 0,1-1 0,-1 1 0,-31-5 0,44 9 0,0-1 0,0 1 0,0 0 0,-1 0 0,1 0 0,0 0 0,0 0 0,-1 0 0,1 1 0,0-1 0,0 1 0,0-1 0,0 1 0,0 0 0,0 0 0,0 0 0,0 0 0,0 0 0,0 0 0,0 1 0,0-1 0,1 0 0,-1 1 0,1 0 0,-1-1 0,1 1 0,-1 0 0,0 2 0,1-2 0,0-1 0,1 1 0,-1-1 0,1 1 0,0-1 0,-1 1 0,1-1 0,0 1 0,0-1 0,0 1 0,0-1 0,0 1 0,0-1 0,0 1 0,0-1 0,1 1 0,-1-1 0,1 1 0,-1-1 0,1 1 0,0-1 0,-1 0 0,1 1 0,1 0 0,0 1 0,0-1 0,1 0 0,-1-1 0,1 1 0,-1 0 0,1-1 0,-1 1 0,1-1 0,0 0 0,0 0 0,4 1 0,8 1 0,1 0 0,-1-1 0,26-1 0,-40-1 0,8 0 0,0 0 0,0-1 0,0 0 0,0-1 0,18-5 0,-26 7 0,0 0 0,0-1 0,0 1 0,0-1 0,0 1 0,0-1 0,0 0 0,0 1 0,0-1 0,0 0 0,0 0 0,0 0 0,-1 1 0,1-1 0,0 0 0,-1 0 0,1 0 0,0 0 0,-1 0 0,1 0 0,0-3 0,-1 3 0,-1-1 0,1 0 0,0 0 0,-1 1 0,1-1 0,-1 0 0,0 1 0,1-1 0,-1 0 0,0 1 0,0-1 0,0 1 0,0-1 0,0 1 0,-1 0 0,1-1 0,0 1 0,-1 0 0,-1-2 0,-9-7-170,0 0-1,0 1 0,-1 0 1,0 1-1,0 0 0,-1 1 1,-27-10-1,19 12-6655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13:50:00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210 146 24575,'-5'9'0,"0"0"0,-1-1 0,0 1 0,-1-1 0,0 0 0,0-1 0,-16 14 0,18-17 0,0-1 0,0 1 0,0-1 0,-1 0 0,1 0 0,-1-1 0,1 0 0,-1 1 0,0-2 0,0 1 0,0-1 0,0 0 0,0 0 0,-9-1 0,13 0 0,0 0 0,0 0 0,0 0 0,0 0 0,0-1 0,0 1 0,0-1 0,0 0 0,0 1 0,0-1 0,0 0 0,0 0 0,1 0 0,-1 0 0,0 0 0,1-1 0,-1 1 0,1 0 0,-1-1 0,1 1 0,0-1 0,0 0 0,-1 1 0,1-1 0,0 0 0,1 0 0,-1 0 0,0 1 0,0-1 0,1 0 0,-1 0 0,1 0 0,0 0 0,-1 0 0,1 0 0,0 0 0,0-3 0,1 1 0,-1 0 0,1 0 0,0 1 0,0-1 0,0 0 0,0 1 0,1-1 0,-1 0 0,1 1 0,0 0 0,0-1 0,0 1 0,1 0 0,-1 0 0,1 0 0,-1 0 0,1 1 0,6-5 0,-2 3 0,0 1 0,0 0 0,0 0 0,1 1 0,-1 0 0,1 0 0,-1 1 0,1 0 0,9-1 0,3 2 0,1 0 0,25 5 0,-28 1 0,-10-4 0,-11-5 0,-47-45 0,47 44 0,-1 0 0,1-1 0,0 1 0,0-1 0,0 0 0,1 0 0,-1 0 0,1 0 0,1 0 0,-3-10 0,3 15 0,1 0 0,0-1 0,0 1 0,0-1 0,0 1 0,0 0 0,0-1 0,0 1 0,0-1 0,0 1 0,0-1 0,0 1 0,0 0 0,0-1 0,0 1 0,0-1 0,0 1 0,0 0 0,0-1 0,0 1 0,1-1 0,-1 1 0,0 0 0,0-1 0,0 1 0,1 0 0,-1-1 0,0 1 0,1 0 0,-1 0 0,0-1 0,1 1 0,-1 0 0,0 0 0,1-1 0,-1 1 0,1 0 0,15 7 0,14 21 0,-25-21 0,-1 1 0,0-1 0,0 1 0,-1 0 0,0 0 0,0 1 0,-1-1 0,0 0 0,-1 1 0,1 14 0,-1-20 0,-1 0 0,0 0 0,0 0 0,0 0 0,-1 0 0,1 0 0,-1 0 0,0 0 0,0 0 0,0 0 0,0 0 0,0-1 0,0 1 0,-1 0 0,1-1 0,-1 1 0,0-1 0,0 1 0,0-1 0,0 0 0,0 0 0,-1 0 0,1 0 0,0 0 0,-1-1 0,0 1 0,1-1 0,-1 0 0,0 1 0,0-1 0,1 0 0,-7 1 0,-1-1 0,1 0 0,-1 0 0,1-1 0,-1 0 0,0 0 0,1-1 0,-1-1 0,-12-3 0,18 4 0,-1 0 0,1 0 0,0-1 0,0 0 0,1 0 0,-1 0 0,0 0 0,1 0 0,-1-1 0,1 1 0,0-1 0,0 0 0,0 0 0,0-1 0,0 1 0,1 0 0,-1-1 0,1 0 0,0 1 0,0-1 0,-1-5 0,2 8 0,1 0 0,0 0 0,-1-1 0,1 1 0,0 0 0,0 0 0,0 0 0,0-1 0,0 1 0,0 0 0,0 0 0,1 0 0,-1 0 0,0-1 0,1 1 0,-1 0 0,0 0 0,1 0 0,0 0 0,-1 0 0,1 0 0,0 0 0,1-1 0,0 0 0,0 0 0,0 0 0,1 0 0,-1 1 0,1-1 0,0 1 0,-1 0 0,1 0 0,4-2 0,3 1 0,1 0 0,0 0 0,-1 1 0,14 0 0,12 5 0,-35-4 0,1 1 0,0-1 0,-1 1 0,1-1 0,0 1 0,-1 0 0,1 0 0,-1 0 0,1 0 0,-1 0 0,1 0 0,-1 0 0,0 0 0,0 0 0,1 1 0,-1-1 0,1 2 0,-2-2 0,0-1 0,0 1 0,1-1 0,-1 1 0,0 0 0,0-1 0,0 1 0,0-1 0,0 1 0,0 0 0,0-1 0,0 1 0,0-1 0,0 1 0,0-1 0,-1 1 0,1 0 0,0-1 0,0 1 0,-1-1 0,1 1 0,0-1 0,0 1 0,-1-1 0,1 1 0,-1-1 0,1 0 0,0 1 0,-1-1 0,1 1 0,-1-1 0,1 0 0,-1 1 0,1-1 0,-1 0 0,1 0 0,-1 0 0,1 1 0,-1-1 0,0 0 0,1 0 0,-1 0 0,1 0 0,-1 0 0,-1 0 0,0 1 0,0-1 0,0 0 0,0 1 0,0-1 0,0 0 0,0 0 0,0-1 0,0 1 0,0 0 0,0-1 0,0 1 0,0-1 0,-1 0 0,1 0 0,0-1 0,0 1 0,0-1 0,0 1 0,1-1 0,-1 0 0,1 0 0,-1 0 0,1 1 0,0-1 0,-1 0 0,1-1 0,0 1 0,1 0 0,-1 0 0,0 0 0,0-1 0,1 1 0,0 0 0,-1-1 0,1 1 0,0 0 0,0-1 0,0 1 0,0 0 0,1-1 0,-1 1 0,1 0 0,-1 0 0,1-1 0,0 1 0,0 0 0,0 0 0,0 0 0,0 0 0,0 0 0,1 0 0,-1 0 0,1 0 0,-1 1 0,1-1 0,0 0 0,0 1 0,0-1 0,-1 1 0,1 0 0,0 0 0,1 0 0,-1 0 0,0 0 0,0 0 0,0 0 0,1 1 0,-1-1 0,0 1 0,1 0 0,-1-1 0,0 1 0,1 0 0,-1 0 0,0 1 0,1-1 0,-1 0 0,0 1 0,4 1 0,-2 0 0,0 0 0,0 0 0,-1 1 0,1-1 0,-1 1 0,0 0 0,0 0 0,0 0 0,0 0 0,-1 0 0,1 1 0,-1 0 0,0-1 0,0 1 0,0 0 0,0 0 0,-1 0 0,1 0 0,-1 0 0,0 0 0,0 0 0,-1 0 0,1 1 0,-1-1 0,0 0 0,0 0 0,-1 6 0,1-8 0,0 1 0,0-1 0,-1 1 0,1-1 0,-1 1 0,1-1 0,-1 1 0,0-1 0,0 1 0,0-1 0,0 0 0,0 1 0,0-1 0,-1 0 0,1 0 0,-1 0 0,0 0 0,1 0 0,-1-1 0,0 1 0,0 0 0,0-1 0,0 1 0,-1-1 0,1 0 0,0 0 0,-1 0 0,1 0 0,0 0 0,-1 0 0,1-1 0,-1 1 0,1-1 0,-1 0 0,1 0 0,-1 1 0,1-2 0,-1 1 0,0 0 0,1 0 0,-1-1 0,1 0 0,-1 1 0,-3-3 0,-5-1 0,0 0 0,1-2 0,-1 1 0,1-1 0,0-1 0,-17-14 0,21 16 0,0 0 0,1 0 0,0-1 0,0 0 0,0 0 0,1-1 0,0 1 0,0-1 0,0 0 0,1 0 0,-4-12 0,7 18 0,-1-1 0,1 0 0,-1 0 0,1 0 0,0 0 0,0 0 0,0 0 0,0 0 0,1 0 0,-1 0 0,0 0 0,1 1 0,-1-1 0,1 0 0,0 0 0,0 0 0,-1 1 0,1-1 0,0 0 0,1 1 0,-1-1 0,0 1 0,0-1 0,1 1 0,-1 0 0,0-1 0,1 1 0,0 0 0,-1 0 0,1 0 0,0 0 0,-1 0 0,1 0 0,0 1 0,0-1 0,0 1 0,-1-1 0,1 1 0,0 0 0,4-1 0,0 0 0,0 1 0,1-1 0,-1 1 0,0 1 0,1-1 0,-1 1 0,0 0 0,0 0 0,0 1 0,1 0 0,9 4 0,26 24-1365,-25-17-5461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13:50:06.1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96 99 24575,'-3'0'0,"0"0"0,0 0 0,0 1 0,0-1 0,-1 1 0,1-1 0,0 1 0,0 0 0,0 0 0,1 1 0,-1-1 0,0 0 0,0 1 0,1 0 0,-1 0 0,1 0 0,-1 0 0,1 0 0,0 0 0,0 0 0,0 1 0,0-1 0,0 1 0,1 0 0,-3 5 0,2-7 0,2 0 0,0-1 0,0 1 0,0-1 0,-1 1 0,1-1 0,0 0 0,0 1 0,0-1 0,-1 1 0,1-1 0,0 0 0,-1 1 0,1-1 0,0 0 0,-1 1 0,1-1 0,0 0 0,-1 0 0,1 1 0,-1-1 0,1 0 0,0 0 0,-1 0 0,1 0 0,-1 1 0,1-1 0,-1 0 0,1 0 0,-1 0 0,1 0 0,0 0 0,-1 0 0,1 0 0,-1 0 0,1 0 0,-1 0 0,0-1 0,-6-17 0,4-32 0,3 49 0,0-2 0,0-1 0,0 0 0,0 1 0,0-1 0,1 1 0,-1-1 0,1 1 0,0-1 0,0 1 0,1 0 0,-1-1 0,1 1 0,-1 0 0,1 0 0,0 0 0,0 0 0,5-5 0,-3 6 0,-1 0 0,0 0 0,1 0 0,-1 0 0,1 1 0,-1-1 0,1 1 0,0 0 0,0 0 0,-1 1 0,1-1 0,0 1 0,0 0 0,0-1 0,0 2 0,6 0 0,-8-1-24,1 1 0,-1-1 0,1 1 0,-1 0 0,1 0 1,-1 0-1,0 0 0,1 0 0,-1 0 0,0 1 0,0-1 0,0 1 0,0 0 0,0-1 0,0 1 0,-1 0 0,1 0 0,-1 0 0,1 0 0,-1 0 0,0 1 0,1-1 0,-1 0 0,0 1 0,-1-1 0,1 1 1,0-1-1,-1 1 0,1-1 0,-1 1 0,0-1 0,0 1 0,0-1 0,0 1 0,0-1 0,-1 1 0,1-1 0,-1 1 0,1-1 0,-1 1 0,0-1 0,0 1 0,0-1 0,-1 0 0,1 0 0,0 0 0,-1 1 1,1-1-1,-1 0 0,0-1 0,0 1 0,0 0 0,0-1 0,0 1 0,0-1 0,-4 3 0,-13 4-6802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30T13:50:12.0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327 73 24575,'-2'5'0,"0"0"0,-1 0 0,0 0 0,1-1 0,-1 1 0,-1-1 0,1 1 0,-1-1 0,1 0 0,-1 0 0,-6 3 0,1 3 0,0-1 0,-3 4 0,-1 0 0,-1 0 0,-16 11 0,26-21 0,0 0 0,0-1 0,0 0 0,0 0 0,-1 0 0,1 0 0,0-1 0,-1 1 0,1-1 0,-1-1 0,0 1 0,1 0 0,-1-1 0,0 0 0,1 0 0,-1-1 0,-7 0 0,4-2 0,1 1 0,-1-1 0,1 0 0,0-1 0,0 0 0,0 0 0,0 0 0,1-1 0,-1 0 0,1-1 0,-9-9 0,13 13 0,1 0 0,-1 0 0,0-1 0,1 1 0,-1 0 0,1-1 0,0 1 0,0-1 0,0 1 0,0-1 0,0 0 0,1 1 0,-1-1 0,1 0 0,-1 1 0,1-1 0,0 0 0,0 0 0,1 1 0,-1-1 0,0 0 0,1 0 0,0 1 0,-1-1 0,1 1 0,0-1 0,0 0 0,1 1 0,-1 0 0,0-1 0,1 1 0,0 0 0,-1 0 0,1 0 0,0 0 0,0 0 0,4-3 0,2 0 0,0 0 0,0 0 0,1 1 0,0 0 0,0 1 0,0-1 0,0 2 0,15-3 0,38-14 0,-42 9 0,-7 4 0,-30 20 0,7-7 0,3-3 0,1 1 0,0 0 0,-1 0 0,-7 10 0,13-14 0,0 1 0,0-1 0,0 1 0,0-1 0,0 0 0,1 1 0,-1-1 0,0 1 0,1 0 0,-1-1 0,1 1 0,0-1 0,-1 1 0,1 0 0,0-1 0,0 1 0,0 0 0,0-1 0,0 1 0,0 0 0,1-1 0,-1 1 0,1-1 0,-1 1 0,1 0 0,-1-1 0,3 3 0,2 3 0,0 0 0,0-1 0,1 0 0,0-1 0,0 1 0,0-1 0,1 0 0,0 0 0,10 5 0,14 10 0,-31-20 0,1 0 0,-1 1 0,0-1 0,1 0 0,-1 1 0,0-1 0,0 1 0,1-1 0,-1 0 0,0 1 0,0-1 0,0 1 0,1-1 0,-1 1 0,0-1 0,0 1 0,0-1 0,0 1 0,0-1 0,0 1 0,0-1 0,0 1 0,0-1 0,0 0 0,0 1 0,0-1 0,-1 1 0,1-1 0,0 1 0,0-1 0,0 1 0,-1-1 0,1 0 0,0 1 0,0-1 0,-1 1 0,1-1 0,0 0 0,-1 1 0,1-1 0,0 0 0,-1 1 0,1-1 0,-1 0 0,1 0 0,-1 0 0,1 1 0,0-1 0,-1 0 0,1 0 0,-1 0 0,1 0 0,-1 0 0,0 0 0,0 1 0,0 0 0,-1-1 0,1 1 0,-1-1 0,1 1 0,0-1 0,-1 0 0,1 1 0,-1-1 0,1 0 0,-1 0 0,1 0 0,-1 0 0,1 0 0,-1 0 0,1-1 0,0 1 0,-1 0 0,-2-2 0,3 1 0,0 0 0,-1 0 0,1-1 0,0 1 0,0 0 0,0-1 0,-1 1 0,2-1 0,-1 1 0,0-1 0,0 1 0,0-1 0,1 0 0,-1 0 0,1 1 0,-1-1 0,1 0 0,0 0 0,0 1 0,-1-1 0,1 0 0,1 0 0,-1 0 0,0 1 0,0-1 0,1 0 0,-1 0 0,1 1 0,0-4 0,4-4 0,-1 1 0,1-1 0,0 1 0,10-12 0,5-8 0,-20 28 0,1-1 0,-1 1 0,0 0 0,0 0 0,0 0 0,0 0 0,0-1 0,1 1 0,-1 0 0,0 0 0,0-1 0,0 1 0,0 0 0,0 0 0,0-1 0,0 1 0,0 0 0,0 0 0,0 0 0,0-1 0,0 1 0,0 0 0,0 0 0,0-1 0,0 1 0,0 0 0,0 0 0,0-1 0,-1 1 0,1 0 0,0 0 0,0 0 0,0-1 0,0 1 0,0 0 0,-1 0 0,1 0 0,0-1 0,0 1 0,0 0 0,-1 0 0,-12 0 0,-19 10 0,30-9 0,-42 23 0,38-20 0,0 0 0,0 0 0,0-1 0,0 0 0,0 0 0,-1-1 0,-11 4 0,17-6 0,1 0 0,0 0 0,0 0 0,0 0 0,-1 0 0,1 0 0,0 0 0,0 0 0,0 1 0,-1-1 0,1 0 0,0 0 0,0 0 0,-1 0 0,1 0 0,0 0 0,0 0 0,0-1 0,-1 1 0,1 0 0,0 0 0,0 0 0,-1 0 0,1 0 0,0 0 0,0 0 0,0 0 0,0-1 0,-1 1 0,1 0 0,0 0 0,0 0 0,0 0 0,0 0 0,-1-1 0,1 1 0,0 0 0,0 0 0,0 0 0,0-1 0,5-9 0,16-9 0,3 0 0,1 1 0,0 1 0,50-24 0,-74 40 0,0 1 0,0-1 0,0 1 0,0-1 0,0 1 0,0-1 0,0 1 0,1 0 0,-1-1 0,0 1 0,0 0 0,0 0 0,0 0 0,1 0 0,-1 0 0,0 0 0,2 1 0,-2-1 0,-1 1 0,0-1 0,1 1 0,-1-1 0,0 1 0,0-1 0,0 0 0,1 1 0,-1-1 0,0 1 0,0-1 0,0 1 0,0-1 0,0 1 0,0-1 0,0 1 0,0-1 0,0 1 0,0-1 0,0 1 0,0-1 0,0 1 0,0-1 0,-1 1 0,1-1 0,0 1 0,0 0 0,-3 5 0,0 0 0,0-1 0,0 1 0,-8 9 0,-11 12-682,-38 35-1,33-38-6143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1ABB8DC-16C8-4BE1-85AA-76C7DBDD0576}" type="datetimeFigureOut">
              <a:rPr lang="it-IT" smtClean="0"/>
              <a:t>06/06/2023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9116019-FD91-46F4-A4C6-75A79E1401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238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F601E3-3145-3ED0-BCDC-352D4E91B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79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1578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262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336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01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062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5812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9757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979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033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27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57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1629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C623E0-2701-A19D-ADCD-4B65C097BF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185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6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48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543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15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59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512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2862D3-1032-35E5-1D0A-C786C1263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6019-FD91-46F4-A4C6-75A79E14019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45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45DE302-6AD7-41A3-9560-99D03AB40B0D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090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0330B58-1E4F-424F-9689-8ABBE39F8191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9422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3EA6D81-E995-4C96-8C48-1E50DA3FBE18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7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C5A670-9671-4AD8-8DF8-62B632BA2DEA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29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A921B2C-BF51-457F-A49B-8C7DAA0A1A28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8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5C192E4-F22F-4FD8-A1F4-63D4793D7010}" type="datetime1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29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F99336F-6B73-4E56-AF0C-B82D3ABDC16F}" type="datetime1">
              <a:rPr lang="it-IT" smtClean="0"/>
              <a:t>06/06/2023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279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01C57FC-4687-4D6E-816D-F88F4C9C38B3}" type="datetime1">
              <a:rPr lang="it-IT" smtClean="0"/>
              <a:t>06/06/2023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5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E73ADD-F1F4-411A-89F1-D0256350DC39}" type="datetime1">
              <a:rPr lang="it-IT" smtClean="0"/>
              <a:t>06/06/2023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688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DE3EA6-7F7C-47ED-AE75-2C02D9E56D95}" type="datetime1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43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F9440CD-4B82-4208-ABCF-56605C4542D2}" type="datetime1">
              <a:rPr lang="it-IT" smtClean="0"/>
              <a:t>06/06/2023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35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gli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2E168E-4122-41AC-BC37-D50E482AD142}" type="datetime1">
              <a:rPr lang="it-IT" smtClean="0"/>
              <a:t>06/06/2023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9AF061-95D8-E547-B0F6-DC4B0698728A}" type="slidenum">
              <a:rPr lang="it-IT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12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nrico.gottero@polito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customXml" Target="../ink/ink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19.png"/><Relationship Id="rId10" Type="http://schemas.openxmlformats.org/officeDocument/2006/relationships/customXml" Target="../ink/ink2.xml"/><Relationship Id="rId4" Type="http://schemas.openxmlformats.org/officeDocument/2006/relationships/image" Target="../media/image14.jpeg"/><Relationship Id="rId9" Type="http://schemas.openxmlformats.org/officeDocument/2006/relationships/image" Target="../media/image16.png"/><Relationship Id="rId14" Type="http://schemas.openxmlformats.org/officeDocument/2006/relationships/customXml" Target="../ink/ink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jpg"/><Relationship Id="rId5" Type="http://schemas.openxmlformats.org/officeDocument/2006/relationships/image" Target="../media/image35.png"/><Relationship Id="rId10" Type="http://schemas.openxmlformats.org/officeDocument/2006/relationships/image" Target="../media/image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rico.gottero@polito.it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4971AB-F06C-CEBE-DC8D-EB688A45D212}"/>
              </a:ext>
            </a:extLst>
          </p:cNvPr>
          <p:cNvSpPr txBox="1"/>
          <p:nvPr/>
        </p:nvSpPr>
        <p:spPr>
          <a:xfrm>
            <a:off x="185061" y="1681303"/>
            <a:ext cx="11918340" cy="2315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 Lt" panose="020B0403020202020204" pitchFamily="34" charset="0"/>
              </a:rPr>
              <a:t>Cibo e paesaggio: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NeueLT Std Lt" panose="020B0403020202020204" pitchFamily="34" charset="0"/>
              </a:rPr>
              <a:t> interazioni, criticità e strumenti di valorizzazione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C800ED6-F657-F449-2DD7-16A91614721C}"/>
              </a:ext>
            </a:extLst>
          </p:cNvPr>
          <p:cNvSpPr txBox="1"/>
          <p:nvPr/>
        </p:nvSpPr>
        <p:spPr>
          <a:xfrm>
            <a:off x="2914067" y="4868920"/>
            <a:ext cx="71477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latin typeface="HelveticaNeueLT Std Lt" panose="020B0403020202020204"/>
              </a:rPr>
              <a:t>Enrico Gottero</a:t>
            </a:r>
            <a:r>
              <a:rPr lang="it-IT" sz="1800" dirty="0">
                <a:latin typeface="HelveticaNeueLT Std Lt" panose="020B0403020202020204"/>
              </a:rPr>
              <a:t>, Politecnico di Torino (DIST)</a:t>
            </a:r>
          </a:p>
          <a:p>
            <a:pPr algn="ctr"/>
            <a:r>
              <a:rPr lang="it-IT" sz="1600" dirty="0">
                <a:latin typeface="HelveticaNeueLT Std Lt" panose="020B0403020202020204"/>
                <a:hlinkClick r:id="rId3"/>
              </a:rPr>
              <a:t>enrico.gottero@polito.it</a:t>
            </a:r>
            <a:r>
              <a:rPr lang="it-IT" sz="1600" dirty="0">
                <a:latin typeface="HelveticaNeueLT Std Lt" panose="020B0403020202020204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0C3B11C-1606-279B-0309-CA3D2092CC49}"/>
              </a:ext>
            </a:extLst>
          </p:cNvPr>
          <p:cNvSpPr txBox="1"/>
          <p:nvPr/>
        </p:nvSpPr>
        <p:spPr bwMode="auto">
          <a:xfrm>
            <a:off x="2914067" y="160749"/>
            <a:ext cx="60977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it-IT" sz="3200" b="1" dirty="0"/>
          </a:p>
          <a:p>
            <a:pPr algn="ctr"/>
            <a:r>
              <a:rPr lang="it-IT" sz="2000" b="1" dirty="0">
                <a:latin typeface="HelveticaNeueLT Std Lt" panose="020B0403020202020204"/>
              </a:rPr>
              <a:t>I distretti del cibo in Piemonte</a:t>
            </a:r>
          </a:p>
          <a:p>
            <a:pPr algn="ctr"/>
            <a:r>
              <a:rPr lang="it-IT" sz="1800" dirty="0">
                <a:latin typeface="HelveticaNeueLT Std Lt" panose="020B0403020202020204"/>
              </a:rPr>
              <a:t>7 giugno 2023, Torino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7573A8FC-3EAC-0B82-5308-AE791583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35802" y="5532753"/>
            <a:ext cx="6120396" cy="1188722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D36ED4-AAC4-4D13-994D-2C57D56F4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47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10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3DA7F76-163C-9191-A5E2-B59BED59BA46}"/>
              </a:ext>
            </a:extLst>
          </p:cNvPr>
          <p:cNvSpPr txBox="1"/>
          <p:nvPr/>
        </p:nvSpPr>
        <p:spPr bwMode="auto">
          <a:xfrm>
            <a:off x="8491899" y="1300768"/>
            <a:ext cx="3525929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Clr>
                <a:srgbClr val="89551B"/>
              </a:buClr>
              <a:buSzPts val="700"/>
            </a:pPr>
            <a:r>
              <a:rPr lang="it-IT" sz="3600" b="1" dirty="0"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6,8% </a:t>
            </a: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della SAU totale regionale è coltivata con metodi </a:t>
            </a:r>
            <a:r>
              <a:rPr lang="it-IT" sz="2000" b="1" dirty="0"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biologici</a:t>
            </a:r>
          </a:p>
          <a:p>
            <a:pPr marL="285750" indent="-285750" algn="just">
              <a:buClr>
                <a:srgbClr val="89551B"/>
              </a:buClr>
              <a:buSzPts val="700"/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pianura tra Novara, Vercelli e Alessandria</a:t>
            </a:r>
          </a:p>
          <a:p>
            <a:pPr marL="285750" indent="-285750" algn="just">
              <a:buClr>
                <a:srgbClr val="89551B"/>
              </a:buClr>
              <a:buSzPts val="700"/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recente conversione sud-ovest</a:t>
            </a:r>
          </a:p>
          <a:p>
            <a:pPr lvl="0" algn="just">
              <a:spcAft>
                <a:spcPts val="0"/>
              </a:spcAft>
              <a:buClr>
                <a:srgbClr val="89551B"/>
              </a:buClr>
              <a:buSzPts val="700"/>
            </a:pP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Std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buClr>
                <a:srgbClr val="89551B"/>
              </a:buClr>
              <a:buSzPts val="700"/>
            </a:pPr>
            <a:r>
              <a:rPr lang="it-IT" sz="3600" b="1" dirty="0"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22.000</a:t>
            </a:r>
            <a:r>
              <a:rPr lang="it-IT" sz="1600" dirty="0"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ettari di SAU del territorio regionale coinvolti da operazioni del PSR 14-22 per la </a:t>
            </a:r>
            <a:r>
              <a:rPr lang="it-IT" sz="20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conversione</a:t>
            </a: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 e il </a:t>
            </a:r>
            <a:r>
              <a:rPr lang="it-IT" sz="20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mantenimento</a:t>
            </a: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 (11.1 e 11.2)</a:t>
            </a:r>
          </a:p>
          <a:p>
            <a:pPr marL="285750" lvl="0" indent="-285750" algn="just">
              <a:spcAft>
                <a:spcPts val="0"/>
              </a:spcAft>
              <a:buClr>
                <a:srgbClr val="89551B"/>
              </a:buClr>
              <a:buSzPts val="700"/>
              <a:buFont typeface="Wingdings" panose="05000000000000000000" pitchFamily="2" charset="2"/>
              <a:buChar char="Ø"/>
            </a:pPr>
            <a:r>
              <a:rPr lang="it-IT" sz="20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pianura e collina sud-est </a:t>
            </a:r>
          </a:p>
          <a:p>
            <a:pPr lvl="0" algn="just">
              <a:spcAft>
                <a:spcPts val="0"/>
              </a:spcAft>
              <a:buClr>
                <a:srgbClr val="89551B"/>
              </a:buClr>
              <a:buSzPts val="700"/>
            </a:pPr>
            <a:endParaRPr lang="it-IT" sz="1400" dirty="0">
              <a:latin typeface="HelveticaNeueLT Std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192CBC70-8FB3-722F-145A-605E45296E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2918" r="4868" b="12627"/>
          <a:stretch/>
        </p:blipFill>
        <p:spPr bwMode="auto">
          <a:xfrm>
            <a:off x="23750" y="1130681"/>
            <a:ext cx="4133655" cy="5311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B05A8EE-58D0-5046-8BDA-9C6306D50D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2918" r="4891" b="12766"/>
          <a:stretch/>
        </p:blipFill>
        <p:spPr bwMode="auto">
          <a:xfrm>
            <a:off x="4358244" y="1183530"/>
            <a:ext cx="4133655" cy="5341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606181B-A06E-946A-5D04-B8D2558DE9F7}"/>
              </a:ext>
            </a:extLst>
          </p:cNvPr>
          <p:cNvSpPr txBox="1"/>
          <p:nvPr/>
        </p:nvSpPr>
        <p:spPr bwMode="auto">
          <a:xfrm>
            <a:off x="1728403" y="660488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latin typeface="HelveticaNeueLT Std Lt"/>
              </a:rPr>
              <a:t>Fonte: elaborazione dell’autore su dati alfanumerici AAU, 2015 e 2020; CSI Piemonte, 2020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7B0CA91-890B-47C7-C81C-7C3490F2AD3B}"/>
              </a:ext>
            </a:extLst>
          </p:cNvPr>
          <p:cNvSpPr txBox="1"/>
          <p:nvPr/>
        </p:nvSpPr>
        <p:spPr bwMode="auto">
          <a:xfrm>
            <a:off x="-174172" y="112284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Produrre paesaggio: il modello biologico in Piemonte </a:t>
            </a:r>
            <a:endParaRPr lang="it-IT" sz="2400" b="1" dirty="0">
              <a:latin typeface="HelveticaNeueLT Std L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06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aria aperta, erba, albero, cielo&#10;&#10;Descrizione generata automaticamente">
            <a:extLst>
              <a:ext uri="{FF2B5EF4-FFF2-40B4-BE49-F238E27FC236}">
                <a16:creationId xmlns:a16="http://schemas.microsoft.com/office/drawing/2014/main" id="{1DCB81BE-0755-0D37-3428-1078FAD54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274403" y="3652620"/>
            <a:ext cx="3599735" cy="239982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11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Rettangolo 3">
            <a:extLst>
              <a:ext uri="{FF2B5EF4-FFF2-40B4-BE49-F238E27FC236}">
                <a16:creationId xmlns:a16="http://schemas.microsoft.com/office/drawing/2014/main" id="{00696C65-7C6D-C5E0-8053-63F269660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497" y="2101773"/>
            <a:ext cx="40639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D2DA7A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 dirty="0">
                <a:latin typeface="HelveticaNeueLT Std Lt" panose="020B0403020202020204"/>
                <a:cs typeface="Arial" panose="020B0604020202020204" pitchFamily="34" charset="0"/>
              </a:rPr>
              <a:t>Risaia della pianura tra Novara e Vercelli (Fonte: Archivio Regione Piemonte - Direzione Agricoltura</a:t>
            </a:r>
            <a:r>
              <a:rPr lang="it-IT" altLang="it-IT" sz="1000" dirty="0"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77678A0E-A9A1-6E9A-883F-7750660CC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438" y="818810"/>
            <a:ext cx="3335451" cy="221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636944FF-E70F-EEC4-C243-14EEDA757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374" y="3061207"/>
            <a:ext cx="3379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 dirty="0">
                <a:latin typeface="HelveticaNeueLT Std Lt" panose="020B0403020202020204"/>
              </a:rPr>
              <a:t>Le monocolture intensive nella pianura piemontese (foto dell’autore)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C4D42E71-B168-282C-AE4B-D5D07389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0" b="44775"/>
          <a:stretch>
            <a:fillRect/>
          </a:stretch>
        </p:blipFill>
        <p:spPr bwMode="auto">
          <a:xfrm>
            <a:off x="4301416" y="767288"/>
            <a:ext cx="4009438" cy="124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C4D4FFC7-DFF5-340D-F42A-7E53A153D6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16"/>
          <a:stretch/>
        </p:blipFill>
        <p:spPr bwMode="auto">
          <a:xfrm>
            <a:off x="311788" y="1057798"/>
            <a:ext cx="3745592" cy="480703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F43A731-C44C-A454-7698-49CE1815AC45}"/>
              </a:ext>
            </a:extLst>
          </p:cNvPr>
          <p:cNvSpPr/>
          <p:nvPr/>
        </p:nvSpPr>
        <p:spPr bwMode="auto">
          <a:xfrm>
            <a:off x="300672" y="5716831"/>
            <a:ext cx="181331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600" b="1" dirty="0">
                <a:latin typeface="HelveticaNeueLT Std Lt"/>
                <a:ea typeface="MS Gothic" panose="020B0609070205080204" pitchFamily="49" charset="-128"/>
                <a:cs typeface="Times New Roman" panose="02020603050405020304" pitchFamily="18" charset="0"/>
              </a:rPr>
              <a:t>Basso saluzzese</a:t>
            </a:r>
          </a:p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Lt"/>
                <a:ea typeface="MS Gothic" panose="020B0609070205080204" pitchFamily="49" charset="-128"/>
                <a:cs typeface="Times New Roman" panose="02020603050405020304" pitchFamily="18" charset="0"/>
              </a:rPr>
              <a:t>14</a:t>
            </a:r>
            <a:r>
              <a:rPr lang="it-IT" sz="1200" b="1" dirty="0">
                <a:latin typeface="HelveticaNeueLT Std Lt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HelveticaNeueLT Std Lt"/>
                <a:ea typeface="MS Gothic" panose="020B0609070205080204" pitchFamily="49" charset="-128"/>
                <a:cs typeface="Times New Roman" panose="02020603050405020304" pitchFamily="18" charset="0"/>
              </a:rPr>
              <a:t>MLN di euro*</a:t>
            </a:r>
            <a:endParaRPr lang="it-IT" sz="1200" dirty="0">
              <a:latin typeface="HelveticaNeueLT Std Lt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9446FCE-A21A-E66B-D120-4A14DB37AA1B}"/>
              </a:ext>
            </a:extLst>
          </p:cNvPr>
          <p:cNvCxnSpPr>
            <a:cxnSpLocks/>
          </p:cNvCxnSpPr>
          <p:nvPr/>
        </p:nvCxnSpPr>
        <p:spPr bwMode="auto">
          <a:xfrm flipV="1">
            <a:off x="1177856" y="4672678"/>
            <a:ext cx="549894" cy="119926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13">
            <a:extLst>
              <a:ext uri="{FF2B5EF4-FFF2-40B4-BE49-F238E27FC236}">
                <a16:creationId xmlns:a16="http://schemas.microsoft.com/office/drawing/2014/main" id="{B360DA35-725A-2092-3B1C-7C54C40ED566}"/>
              </a:ext>
            </a:extLst>
          </p:cNvPr>
          <p:cNvSpPr/>
          <p:nvPr/>
        </p:nvSpPr>
        <p:spPr bwMode="auto">
          <a:xfrm>
            <a:off x="2932895" y="5719634"/>
            <a:ext cx="157767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600" b="1" dirty="0"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Fossanese</a:t>
            </a:r>
          </a:p>
          <a:p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64</a:t>
            </a:r>
            <a:r>
              <a:rPr lang="it-IT" sz="1200" b="1" dirty="0"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1200" dirty="0"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MLN di euro*</a:t>
            </a:r>
            <a:endParaRPr lang="it-IT" sz="1200" dirty="0">
              <a:latin typeface="HelveticaNeueLT Std Lt" panose="020B0403020202020204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C45BB31-E4AA-6F4B-9691-CF85C9D23F3C}"/>
              </a:ext>
            </a:extLst>
          </p:cNvPr>
          <p:cNvCxnSpPr>
            <a:cxnSpLocks/>
          </p:cNvCxnSpPr>
          <p:nvPr/>
        </p:nvCxnSpPr>
        <p:spPr bwMode="auto">
          <a:xfrm>
            <a:off x="1999674" y="4855326"/>
            <a:ext cx="1336924" cy="885431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11D7CAB3-AD00-A3DF-1AA8-91FBB707E519}"/>
              </a:ext>
            </a:extLst>
          </p:cNvPr>
          <p:cNvSpPr/>
          <p:nvPr/>
        </p:nvSpPr>
        <p:spPr bwMode="auto">
          <a:xfrm>
            <a:off x="4057380" y="2565145"/>
            <a:ext cx="2866490" cy="400110"/>
          </a:xfrm>
          <a:prstGeom prst="rect">
            <a:avLst/>
          </a:prstGeom>
          <a:solidFill>
            <a:schemeClr val="lt1"/>
          </a:solidFill>
        </p:spPr>
        <p:txBody>
          <a:bodyPr wrap="none">
            <a:spAutoFit/>
          </a:bodyPr>
          <a:lstStyle/>
          <a:p>
            <a:r>
              <a:rPr lang="it-IT" sz="1400" b="1" dirty="0"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Pianura Novarese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25</a:t>
            </a:r>
            <a:r>
              <a:rPr lang="it-IT" sz="1000" b="1" dirty="0"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1000" dirty="0"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MLN di euro*</a:t>
            </a:r>
            <a:endParaRPr lang="it-IT" sz="1000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56950EF-E41E-411F-1D1A-91FC0D2EE35F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2150" y="3461317"/>
            <a:ext cx="1135851" cy="617587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36FD940-1E82-009B-CAC1-90A1A098B2CE}"/>
              </a:ext>
            </a:extLst>
          </p:cNvPr>
          <p:cNvCxnSpPr>
            <a:cxnSpLocks/>
            <a:endCxn id="17" idx="1"/>
          </p:cNvCxnSpPr>
          <p:nvPr/>
        </p:nvCxnSpPr>
        <p:spPr bwMode="auto">
          <a:xfrm flipV="1">
            <a:off x="3174947" y="2765200"/>
            <a:ext cx="882433" cy="239313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C30872C-1C8D-85DB-F213-46722B7EAB8C}"/>
              </a:ext>
            </a:extLst>
          </p:cNvPr>
          <p:cNvSpPr txBox="1"/>
          <p:nvPr/>
        </p:nvSpPr>
        <p:spPr bwMode="auto">
          <a:xfrm>
            <a:off x="8267302" y="6079974"/>
            <a:ext cx="3586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HelveticaNeueLT Std"/>
              </a:rPr>
              <a:t>Frutteti coperti nella provincia di Cuneo (Fonte: Archivio Regione Piemonte -Direzione Agricoltura) </a:t>
            </a:r>
          </a:p>
        </p:txBody>
      </p:sp>
      <p:pic>
        <p:nvPicPr>
          <p:cNvPr id="25" name="Immagine 24" descr="Immagine che contiene erba, aria aperta, campo, natura&#10;&#10;Descrizione generata automaticamente">
            <a:extLst>
              <a:ext uri="{FF2B5EF4-FFF2-40B4-BE49-F238E27FC236}">
                <a16:creationId xmlns:a16="http://schemas.microsoft.com/office/drawing/2014/main" id="{2EDB7E31-D2EA-A0C0-34CB-3E3188EE7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709398" y="3538042"/>
            <a:ext cx="3380005" cy="253500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35534C07-CAF9-832C-5D86-363016FC9680}"/>
              </a:ext>
            </a:extLst>
          </p:cNvPr>
          <p:cNvSpPr/>
          <p:nvPr/>
        </p:nvSpPr>
        <p:spPr bwMode="auto">
          <a:xfrm>
            <a:off x="4323258" y="3070072"/>
            <a:ext cx="3929301" cy="40011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latin typeface="HelveticaNeueLT Std Lt" panose="020B0403020202020204"/>
                <a:ea typeface="MS Gothic" panose="020B0609070205080204" pitchFamily="49" charset="-128"/>
                <a:cs typeface="Times New Roman" panose="02020603050405020304" pitchFamily="18" charset="0"/>
              </a:rPr>
              <a:t>Piana alessandrina 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58</a:t>
            </a:r>
            <a:r>
              <a:rPr lang="it-IT" sz="1000" b="1" dirty="0"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it-IT" sz="1000" dirty="0">
                <a:latin typeface="Century Gothic" panose="020B0502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MLN di euro*</a:t>
            </a:r>
            <a:endParaRPr lang="it-IT" sz="1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2FDAA38D-877E-95A4-AEB9-E6F3685B65E0}"/>
                  </a:ext>
                </a:extLst>
              </p14:cNvPr>
              <p14:cNvContentPartPr/>
              <p14:nvPr/>
            </p14:nvContentPartPr>
            <p14:xfrm>
              <a:off x="3174947" y="4020467"/>
              <a:ext cx="107280" cy="7956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2FDAA38D-877E-95A4-AEB9-E6F3685B65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65947" y="4011467"/>
                <a:ext cx="12492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Input penna 28">
                <a:extLst>
                  <a:ext uri="{FF2B5EF4-FFF2-40B4-BE49-F238E27FC236}">
                    <a16:creationId xmlns:a16="http://schemas.microsoft.com/office/drawing/2014/main" id="{49448E4D-BEA6-E5B3-8F13-DD9001A5078F}"/>
                  </a:ext>
                </a:extLst>
              </p14:cNvPr>
              <p14:cNvContentPartPr/>
              <p14:nvPr/>
            </p14:nvContentPartPr>
            <p14:xfrm>
              <a:off x="3115907" y="2969987"/>
              <a:ext cx="86040" cy="93240"/>
            </p14:xfrm>
          </p:contentPart>
        </mc:Choice>
        <mc:Fallback xmlns="">
          <p:pic>
            <p:nvPicPr>
              <p:cNvPr id="29" name="Input penna 28">
                <a:extLst>
                  <a:ext uri="{FF2B5EF4-FFF2-40B4-BE49-F238E27FC236}">
                    <a16:creationId xmlns:a16="http://schemas.microsoft.com/office/drawing/2014/main" id="{49448E4D-BEA6-E5B3-8F13-DD9001A5078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06907" y="2960987"/>
                <a:ext cx="1036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Input penna 29">
                <a:extLst>
                  <a:ext uri="{FF2B5EF4-FFF2-40B4-BE49-F238E27FC236}">
                    <a16:creationId xmlns:a16="http://schemas.microsoft.com/office/drawing/2014/main" id="{2EC1735A-C54B-4EAF-1764-466E509F3F9D}"/>
                  </a:ext>
                </a:extLst>
              </p14:cNvPr>
              <p14:cNvContentPartPr/>
              <p14:nvPr/>
            </p14:nvContentPartPr>
            <p14:xfrm>
              <a:off x="1734587" y="4586747"/>
              <a:ext cx="52200" cy="55080"/>
            </p14:xfrm>
          </p:contentPart>
        </mc:Choice>
        <mc:Fallback xmlns="">
          <p:pic>
            <p:nvPicPr>
              <p:cNvPr id="30" name="Input penna 29">
                <a:extLst>
                  <a:ext uri="{FF2B5EF4-FFF2-40B4-BE49-F238E27FC236}">
                    <a16:creationId xmlns:a16="http://schemas.microsoft.com/office/drawing/2014/main" id="{2EC1735A-C54B-4EAF-1764-466E509F3F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25947" y="4577747"/>
                <a:ext cx="698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34912D3D-F10D-DA7E-3D20-52432AE560A3}"/>
                  </a:ext>
                </a:extLst>
              </p14:cNvPr>
              <p14:cNvContentPartPr/>
              <p14:nvPr/>
            </p14:nvContentPartPr>
            <p14:xfrm>
              <a:off x="1880387" y="4774307"/>
              <a:ext cx="117720" cy="8460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34912D3D-F10D-DA7E-3D20-52432AE560A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71387" y="4765307"/>
                <a:ext cx="135360" cy="10224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0AA41BA-DA18-4DFE-4EB3-39D693464ED5}"/>
              </a:ext>
            </a:extLst>
          </p:cNvPr>
          <p:cNvSpPr txBox="1"/>
          <p:nvPr/>
        </p:nvSpPr>
        <p:spPr bwMode="auto">
          <a:xfrm>
            <a:off x="0" y="6606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Il paesaggio rurale piemontese: tra conservazione e intensivizzazione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C2475D-3E38-E01E-0141-3D4A17349A35}"/>
              </a:ext>
            </a:extLst>
          </p:cNvPr>
          <p:cNvSpPr txBox="1"/>
          <p:nvPr/>
        </p:nvSpPr>
        <p:spPr bwMode="auto">
          <a:xfrm>
            <a:off x="4606106" y="6140906"/>
            <a:ext cx="35865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HelveticaNeueLT Std"/>
              </a:rPr>
              <a:t>La pianura fossanese (foto dell’autore)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54A27C-CBD1-1521-6CDE-7441A540E401}"/>
              </a:ext>
            </a:extLst>
          </p:cNvPr>
          <p:cNvSpPr txBox="1"/>
          <p:nvPr/>
        </p:nvSpPr>
        <p:spPr>
          <a:xfrm>
            <a:off x="27532" y="6581001"/>
            <a:ext cx="3747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HelveticaNeueLT Std Lt" panose="020B0403020202020204"/>
              </a:rPr>
              <a:t>*Spesa pubblica PAC 2007-2013</a:t>
            </a:r>
          </a:p>
        </p:txBody>
      </p:sp>
    </p:spTree>
    <p:extLst>
      <p:ext uri="{BB962C8B-B14F-4D97-AF65-F5344CB8AC3E}">
        <p14:creationId xmlns:p14="http://schemas.microsoft.com/office/powerpoint/2010/main" val="14082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12</a:t>
            </a:fld>
            <a:endParaRPr lang="it-IT" dirty="0">
              <a:latin typeface="HelveticaNeueLT Std Lt" panose="020B0403020202020204"/>
            </a:endParaRPr>
          </a:p>
        </p:txBody>
      </p:sp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9CA91E6-05EE-A933-5398-3B84210231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6897" r="1481" b="12385"/>
          <a:stretch/>
        </p:blipFill>
        <p:spPr bwMode="auto">
          <a:xfrm>
            <a:off x="614380" y="918639"/>
            <a:ext cx="4302819" cy="26104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18CA39A3-CFF4-4661-0E23-1ED689D32B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2"/>
          <a:stretch/>
        </p:blipFill>
        <p:spPr bwMode="auto">
          <a:xfrm>
            <a:off x="469056" y="3704531"/>
            <a:ext cx="4333856" cy="3016944"/>
          </a:xfrm>
          <a:prstGeom prst="rect">
            <a:avLst/>
          </a:prstGeom>
        </p:spPr>
      </p:pic>
      <p:pic>
        <p:nvPicPr>
          <p:cNvPr id="7" name="Immagine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B05166F3-57B1-5E1E-9EE3-9E7DFB7675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" b="3539"/>
          <a:stretch/>
        </p:blipFill>
        <p:spPr bwMode="auto">
          <a:xfrm>
            <a:off x="4917200" y="902813"/>
            <a:ext cx="4278156" cy="56884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3CFC13-A448-D143-03E5-EEB291F80AB8}"/>
              </a:ext>
            </a:extLst>
          </p:cNvPr>
          <p:cNvSpPr txBox="1"/>
          <p:nvPr/>
        </p:nvSpPr>
        <p:spPr>
          <a:xfrm>
            <a:off x="10168680" y="1448763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Urbanizzato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352758-5D91-8DDB-32EF-202EA4831A51}"/>
              </a:ext>
            </a:extLst>
          </p:cNvPr>
          <p:cNvSpPr txBox="1"/>
          <p:nvPr/>
        </p:nvSpPr>
        <p:spPr bwMode="auto">
          <a:xfrm>
            <a:off x="0" y="6606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Il paesaggio rurale piemontese: tra conservazione e intensivizzazione</a:t>
            </a:r>
          </a:p>
        </p:txBody>
      </p:sp>
      <p:pic>
        <p:nvPicPr>
          <p:cNvPr id="16" name="Elemento grafico 15" descr="Città con riempimento a tinta unita">
            <a:extLst>
              <a:ext uri="{FF2B5EF4-FFF2-40B4-BE49-F238E27FC236}">
                <a16:creationId xmlns:a16="http://schemas.microsoft.com/office/drawing/2014/main" id="{EF2CBEBE-2573-0411-5182-F62041D426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5356" y="1106460"/>
            <a:ext cx="914400" cy="914400"/>
          </a:xfrm>
          <a:prstGeom prst="rect">
            <a:avLst/>
          </a:prstGeom>
        </p:spPr>
      </p:pic>
      <p:sp>
        <p:nvSpPr>
          <p:cNvPr id="17" name="Freccia in su 16">
            <a:extLst>
              <a:ext uri="{FF2B5EF4-FFF2-40B4-BE49-F238E27FC236}">
                <a16:creationId xmlns:a16="http://schemas.microsoft.com/office/drawing/2014/main" id="{BCFCA84B-FF33-23DE-5CF9-C9CE92F7E2D7}"/>
              </a:ext>
            </a:extLst>
          </p:cNvPr>
          <p:cNvSpPr/>
          <p:nvPr/>
        </p:nvSpPr>
        <p:spPr>
          <a:xfrm>
            <a:off x="10682059" y="1106460"/>
            <a:ext cx="502920" cy="34230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Elemento grafico 18" descr="Albero caducifoglio con riempimento a tinta unita">
            <a:extLst>
              <a:ext uri="{FF2B5EF4-FFF2-40B4-BE49-F238E27FC236}">
                <a16:creationId xmlns:a16="http://schemas.microsoft.com/office/drawing/2014/main" id="{7C1548F0-EB37-057F-9829-8EBFD10F54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16896" y="2363163"/>
            <a:ext cx="914400" cy="9144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68EFD66-EA62-F521-A3EE-EC54425B82AB}"/>
              </a:ext>
            </a:extLst>
          </p:cNvPr>
          <p:cNvSpPr txBox="1"/>
          <p:nvPr/>
        </p:nvSpPr>
        <p:spPr>
          <a:xfrm>
            <a:off x="10168680" y="2701922"/>
            <a:ext cx="1665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HelveticaNeueLT Std Lt" panose="020B0403020202020204"/>
              </a:rPr>
              <a:t>Rete arborea e arbustiva </a:t>
            </a:r>
          </a:p>
        </p:txBody>
      </p:sp>
      <p:sp>
        <p:nvSpPr>
          <p:cNvPr id="22" name="Freccia in su 21">
            <a:extLst>
              <a:ext uri="{FF2B5EF4-FFF2-40B4-BE49-F238E27FC236}">
                <a16:creationId xmlns:a16="http://schemas.microsoft.com/office/drawing/2014/main" id="{52CF7E10-1A7F-DC12-EC15-70ACF78D7B46}"/>
              </a:ext>
            </a:extLst>
          </p:cNvPr>
          <p:cNvSpPr/>
          <p:nvPr/>
        </p:nvSpPr>
        <p:spPr bwMode="auto">
          <a:xfrm flipV="1">
            <a:off x="10721389" y="2308239"/>
            <a:ext cx="502920" cy="34230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CC3F8CE-667F-CCB5-5DF3-B5E30CADBBE5}"/>
              </a:ext>
            </a:extLst>
          </p:cNvPr>
          <p:cNvSpPr txBox="1"/>
          <p:nvPr/>
        </p:nvSpPr>
        <p:spPr>
          <a:xfrm>
            <a:off x="10143240" y="4156078"/>
            <a:ext cx="157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HelveticaNeueLT Std Lt" panose="020B0403020202020204"/>
              </a:rPr>
              <a:t>n. tessere</a:t>
            </a:r>
          </a:p>
        </p:txBody>
      </p:sp>
      <p:sp>
        <p:nvSpPr>
          <p:cNvPr id="2" name="Freccia in su 1">
            <a:extLst>
              <a:ext uri="{FF2B5EF4-FFF2-40B4-BE49-F238E27FC236}">
                <a16:creationId xmlns:a16="http://schemas.microsoft.com/office/drawing/2014/main" id="{AE1496FB-715F-FA18-3965-2514351DE50C}"/>
              </a:ext>
            </a:extLst>
          </p:cNvPr>
          <p:cNvSpPr/>
          <p:nvPr/>
        </p:nvSpPr>
        <p:spPr bwMode="auto">
          <a:xfrm flipV="1">
            <a:off x="10732028" y="3711171"/>
            <a:ext cx="502920" cy="342303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Elemento grafico 12" descr="Puzzle con riempimento a tinta unita">
            <a:extLst>
              <a:ext uri="{FF2B5EF4-FFF2-40B4-BE49-F238E27FC236}">
                <a16:creationId xmlns:a16="http://schemas.microsoft.com/office/drawing/2014/main" id="{5A89FF37-A960-70A9-93B9-2465ABDE32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09644" y="3698878"/>
            <a:ext cx="914400" cy="914400"/>
          </a:xfrm>
          <a:prstGeom prst="rect">
            <a:avLst/>
          </a:prstGeom>
        </p:spPr>
      </p:pic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0B58BCD0-EE2C-E27E-26C4-945823B713D3}"/>
              </a:ext>
            </a:extLst>
          </p:cNvPr>
          <p:cNvSpPr/>
          <p:nvPr/>
        </p:nvSpPr>
        <p:spPr bwMode="auto">
          <a:xfrm>
            <a:off x="9147535" y="4809728"/>
            <a:ext cx="2922664" cy="1498283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Century Gothic" panose="020B0502020202020204" pitchFamily="34" charset="0"/>
              </a:rPr>
              <a:t>aumento dimensione media delle </a:t>
            </a:r>
            <a:r>
              <a:rPr lang="it-IT" sz="1600" b="1" dirty="0">
                <a:latin typeface="Century Gothic" panose="020B0502020202020204" pitchFamily="34" charset="0"/>
              </a:rPr>
              <a:t>tessere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>
                <a:latin typeface="Century Gothic" panose="020B0502020202020204" pitchFamily="34" charset="0"/>
              </a:rPr>
              <a:t>diminuzione </a:t>
            </a:r>
            <a:r>
              <a:rPr lang="it-IT" sz="1600" b="1" dirty="0">
                <a:latin typeface="Century Gothic" panose="020B0502020202020204" pitchFamily="34" charset="0"/>
              </a:rPr>
              <a:t>varietà visiva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b="1" dirty="0">
                <a:latin typeface="Century Gothic" panose="020B0502020202020204" pitchFamily="34" charset="0"/>
              </a:rPr>
              <a:t>Intrusioni visive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E27EEA7-7C66-3E76-A8DB-3D8610058A6D}"/>
              </a:ext>
            </a:extLst>
          </p:cNvPr>
          <p:cNvSpPr txBox="1"/>
          <p:nvPr/>
        </p:nvSpPr>
        <p:spPr bwMode="auto">
          <a:xfrm>
            <a:off x="1600200" y="659067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dirty="0">
                <a:latin typeface="HelveticaNeueLT Std Lt"/>
              </a:rPr>
              <a:t>Variazione tessere e rete arborea/arbustiva nel periodo 2006-2018</a:t>
            </a:r>
          </a:p>
        </p:txBody>
      </p:sp>
    </p:spTree>
    <p:extLst>
      <p:ext uri="{BB962C8B-B14F-4D97-AF65-F5344CB8AC3E}">
        <p14:creationId xmlns:p14="http://schemas.microsoft.com/office/powerpoint/2010/main" val="1629580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13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6" name="Immagine 5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2DCB0480-56FF-5F9A-FA20-E06329401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3003" y="1269746"/>
            <a:ext cx="3975798" cy="486477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36BD21-1312-9807-E791-BAB472CE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2" y="1046752"/>
            <a:ext cx="3975798" cy="5310768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BA46BC8-67D8-65AC-39FA-9E93114128A3}"/>
              </a:ext>
            </a:extLst>
          </p:cNvPr>
          <p:cNvSpPr/>
          <p:nvPr/>
        </p:nvSpPr>
        <p:spPr bwMode="auto">
          <a:xfrm>
            <a:off x="8178801" y="824425"/>
            <a:ext cx="4013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89551B"/>
              </a:buClr>
              <a:buSzPts val="700"/>
              <a:buFont typeface="Webdings" panose="05030102010509060703" pitchFamily="18" charset="2"/>
              <a:buChar char=""/>
              <a:defRPr/>
            </a:pP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Entità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del cambiamento significativa soprattutto nel 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basso saluzzese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 alessandrino, meno rilevante nel fossanese e nel novarese</a:t>
            </a:r>
          </a:p>
          <a:p>
            <a:pPr marL="342900" indent="-342900" algn="just">
              <a:buClr>
                <a:srgbClr val="89551B"/>
              </a:buClr>
              <a:buSzPts val="700"/>
              <a:buFont typeface="Webdings" panose="05030102010509060703" pitchFamily="18" charset="2"/>
              <a:buChar char=""/>
              <a:defRPr/>
            </a:pP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Direzione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cambiamento negativo nel basso saluzzese e alessandrino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intensivizzazione e massimizzazione delle produzioni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trasformazione del carattere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del paesaggio rurale</a:t>
            </a:r>
          </a:p>
          <a:p>
            <a:pPr marL="342900" indent="-342900" algn="just">
              <a:buClr>
                <a:srgbClr val="89551B"/>
              </a:buClr>
              <a:buSzPts val="700"/>
              <a:buFont typeface="Webdings" panose="05030102010509060703" pitchFamily="18" charset="2"/>
              <a:buChar char=""/>
              <a:defRPr/>
            </a:pP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il paesaggio fossanese sembra complessivamente 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più stabile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 lievemente eterogeneo, soprattutto in alcune unità. </a:t>
            </a:r>
          </a:p>
          <a:p>
            <a:pPr marL="342900" indent="-342900" algn="just">
              <a:buClr>
                <a:srgbClr val="89551B"/>
              </a:buClr>
              <a:buSzPts val="700"/>
              <a:buFont typeface="Webdings" panose="05030102010509060703" pitchFamily="18" charset="2"/>
              <a:buChar char=""/>
              <a:defRPr/>
            </a:pP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Aumentano i fattori che producono 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effetti negativi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agricoltura intensiva 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e diffusione insediativa</a:t>
            </a:r>
          </a:p>
          <a:p>
            <a:pPr marL="342900" indent="-342900" algn="just">
              <a:buClr>
                <a:srgbClr val="89551B"/>
              </a:buClr>
              <a:buSzPts val="700"/>
              <a:buFont typeface="Webdings" panose="05030102010509060703" pitchFamily="18" charset="2"/>
              <a:buChar char=""/>
              <a:defRPr/>
            </a:pP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</a:rPr>
              <a:t>Similitudini tra alessandrino e fossanese (paesaggio lievemente più eterogeneo); basso saluzzese e novarese (più omogeneo)</a:t>
            </a:r>
            <a:r>
              <a:rPr lang="it-IT" sz="1600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it-IT" sz="1600" b="1" dirty="0">
                <a:solidFill>
                  <a:srgbClr val="404040"/>
                </a:solidFill>
                <a:latin typeface="HelveticaNeueLT Std"/>
                <a:ea typeface="MS Gothic" panose="020B0609070205080204" pitchFamily="49" charset="-128"/>
                <a:cs typeface="Times New Roman" panose="02020603050405020304" pitchFamily="18" charset="0"/>
                <a:sym typeface="Wingdings" panose="05000000000000000000" pitchFamily="2" charset="2"/>
              </a:rPr>
              <a:t>colture permanenti</a:t>
            </a:r>
            <a:endParaRPr lang="it-IT" sz="1600" b="1" dirty="0">
              <a:solidFill>
                <a:srgbClr val="404040"/>
              </a:solidFill>
              <a:latin typeface="HelveticaNeueLT Std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AE13386-03F0-8198-AAEC-8AC9BB9B738C}"/>
              </a:ext>
            </a:extLst>
          </p:cNvPr>
          <p:cNvSpPr txBox="1"/>
          <p:nvPr/>
        </p:nvSpPr>
        <p:spPr bwMode="auto">
          <a:xfrm>
            <a:off x="0" y="6606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Il paesaggio rurale piemontese: tra conservazione e intensivizzazione</a:t>
            </a:r>
          </a:p>
        </p:txBody>
      </p:sp>
    </p:spTree>
    <p:extLst>
      <p:ext uri="{BB962C8B-B14F-4D97-AF65-F5344CB8AC3E}">
        <p14:creationId xmlns:p14="http://schemas.microsoft.com/office/powerpoint/2010/main" val="2344846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14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9D9E63-F61E-8A01-FFB6-8B12C5D358C1}"/>
              </a:ext>
            </a:extLst>
          </p:cNvPr>
          <p:cNvSpPr txBox="1"/>
          <p:nvPr/>
        </p:nvSpPr>
        <p:spPr bwMode="auto">
          <a:xfrm>
            <a:off x="0" y="13652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1CC932D-A76F-FF80-7882-1DA24896E6C8}"/>
              </a:ext>
            </a:extLst>
          </p:cNvPr>
          <p:cNvSpPr/>
          <p:nvPr/>
        </p:nvSpPr>
        <p:spPr bwMode="auto">
          <a:xfrm>
            <a:off x="0" y="1396940"/>
            <a:ext cx="1219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§"/>
            </a:pPr>
            <a:endParaRPr lang="it-IT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r>
              <a:rPr lang="it-IT" sz="2400" b="1" dirty="0">
                <a:latin typeface="HelveticaNeueLT Std Lt" panose="020B0403020202020204"/>
                <a:ea typeface="Cambria" panose="02040503050406030204" pitchFamily="18" charset="0"/>
              </a:rPr>
              <a:t>Green Deal europeo 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HelveticaNeueLT Std Lt" panose="020B0403020202020204"/>
                <a:ea typeface="Cambria" panose="02040503050406030204" pitchFamily="18" charset="0"/>
              </a:rPr>
              <a:t>EU </a:t>
            </a:r>
            <a:r>
              <a:rPr lang="en-US" sz="2000" b="1" dirty="0">
                <a:latin typeface="HelveticaNeueLT Std Lt" panose="020B0403020202020204"/>
                <a:ea typeface="Cambria" panose="02040503050406030204" pitchFamily="18" charset="0"/>
              </a:rPr>
              <a:t>Biodiversity Strategy </a:t>
            </a:r>
            <a:r>
              <a:rPr lang="en-US" sz="2000" dirty="0">
                <a:latin typeface="HelveticaNeueLT Std Lt" panose="020B0403020202020204"/>
                <a:ea typeface="Cambria" panose="02040503050406030204" pitchFamily="18" charset="0"/>
              </a:rPr>
              <a:t>for 2030 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HelveticaNeueLT Std Lt" panose="020B0403020202020204"/>
                <a:ea typeface="Cambria" panose="02040503050406030204" pitchFamily="18" charset="0"/>
              </a:rPr>
              <a:t>Farm to fork </a:t>
            </a:r>
            <a:r>
              <a:rPr lang="en-US" sz="2000" dirty="0">
                <a:latin typeface="HelveticaNeueLT Std Lt" panose="020B0403020202020204"/>
                <a:ea typeface="Cambria" panose="02040503050406030204" pitchFamily="18" charset="0"/>
              </a:rPr>
              <a:t>Strategy: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 riduzione pesticidi e fitofarmaci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latin typeface="HelveticaNeueLT Std Lt" panose="020B0403020202020204"/>
                <a:ea typeface="Cambria" panose="02040503050406030204" pitchFamily="18" charset="0"/>
              </a:rPr>
              <a:t>Nature restoration law: </a:t>
            </a:r>
            <a:r>
              <a:rPr lang="en-US" sz="2000" dirty="0" err="1">
                <a:latin typeface="HelveticaNeueLT Std Lt" panose="020B0403020202020204"/>
                <a:ea typeface="Cambria" panose="02040503050406030204" pitchFamily="18" charset="0"/>
              </a:rPr>
              <a:t>mantenimento</a:t>
            </a:r>
            <a:r>
              <a:rPr lang="en-US" sz="2000" dirty="0">
                <a:latin typeface="HelveticaNeueLT Std Lt" panose="020B0403020202020204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HelveticaNeueLT Std Lt" panose="020B0403020202020204"/>
                <a:ea typeface="Cambria" panose="02040503050406030204" pitchFamily="18" charset="0"/>
              </a:rPr>
              <a:t>biodiversità</a:t>
            </a:r>
            <a:r>
              <a:rPr lang="en-US" sz="2000" dirty="0">
                <a:latin typeface="HelveticaNeueLT Std Lt" panose="020B0403020202020204"/>
                <a:ea typeface="Cambria" panose="02040503050406030204" pitchFamily="18" charset="0"/>
              </a:rPr>
              <a:t>, 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quota di terreni agricoli con caratteristiche paesaggistiche</a:t>
            </a:r>
            <a:endParaRPr lang="en-US" sz="2000" dirty="0">
              <a:latin typeface="HelveticaNeueLT Std Lt" panose="020B0403020202020204"/>
              <a:ea typeface="Cambria" panose="02040503050406030204" pitchFamily="18" charset="0"/>
            </a:endParaRP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conversione 10% della SAU in aree ad alta varietà paesaggistica (in Piemonte circa 90.000 ettari) con </a:t>
            </a:r>
            <a:r>
              <a:rPr lang="it-IT" sz="2000" b="1" dirty="0" err="1">
                <a:latin typeface="HelveticaNeueLT Std Lt" panose="020B0403020202020204"/>
                <a:ea typeface="Cambria" panose="02040503050406030204" pitchFamily="18" charset="0"/>
              </a:rPr>
              <a:t>landscape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 features 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(siepi, stagni, fossi, filari. alberi isolati, margini dei campi, fasce terrazzate, etc.)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Entro il 2030 la quota 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SAU biologica 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dell’UE dovrà essere pari al 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25%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Piano d'azione per lo 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sviluppo della produzione biologica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” (2021-2027). Tre obiettivi: 1) stimolare la domanda e acquisire la fiducia dei consumatori; 2) stimolare la riconversione e rafforzare l'intera catena del valore; 3) migliorare il contributo dell'agricoltura biologica alla sostenibilità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endParaRPr lang="it-IT" sz="2000" dirty="0">
              <a:latin typeface="HelveticaNeueLT Std Lt" panose="020B0403020202020204"/>
              <a:ea typeface="Cambria" panose="02040503050406030204" pitchFamily="18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Piano di emergenza per garantire l'approvvigionamento e la 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sicurezza alimentare 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nell’UE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la Commissione alla fine del 2020 ha avviato un percorso di consultazione con l’intento di esplorare possibili elementi costitutivi di una “</a:t>
            </a:r>
            <a:r>
              <a:rPr lang="it-IT" sz="2000" b="1" dirty="0">
                <a:latin typeface="HelveticaNeueLT Std Lt" panose="020B0403020202020204"/>
                <a:ea typeface="Cambria" panose="02040503050406030204" pitchFamily="18" charset="0"/>
              </a:rPr>
              <a:t>Common Food Policy</a:t>
            </a:r>
            <a:r>
              <a:rPr lang="it-IT" sz="2000" dirty="0">
                <a:latin typeface="HelveticaNeueLT Std Lt" panose="020B0403020202020204"/>
                <a:ea typeface="Cambria" panose="02040503050406030204" pitchFamily="18" charset="0"/>
              </a:rPr>
              <a:t>” </a:t>
            </a:r>
            <a:endParaRPr lang="en-US" sz="2000" dirty="0">
              <a:latin typeface="HelveticaNeueLT Std Lt" panose="020B0403020202020204"/>
              <a:ea typeface="Cambria" panose="02040503050406030204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F4C2D9-FB14-55C2-E1D7-ED5D189BAE89}"/>
              </a:ext>
            </a:extLst>
          </p:cNvPr>
          <p:cNvSpPr/>
          <p:nvPr/>
        </p:nvSpPr>
        <p:spPr bwMode="auto">
          <a:xfrm>
            <a:off x="0" y="549702"/>
            <a:ext cx="119250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it-IT" sz="1600" dirty="0"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HelveticaNeueLT Std Lt" panose="020B0403020202020204"/>
              </a:rPr>
              <a:t>Transforming the World: the 2030 </a:t>
            </a:r>
            <a:r>
              <a:rPr lang="en-US" b="1" dirty="0">
                <a:latin typeface="HelveticaNeueLT Std Lt" panose="020B0403020202020204"/>
              </a:rPr>
              <a:t>Agenda for Sustainable Development </a:t>
            </a:r>
            <a:r>
              <a:rPr lang="en-US" dirty="0">
                <a:latin typeface="HelveticaNeueLT Std Lt" panose="020B0403020202020204"/>
              </a:rPr>
              <a:t>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Sconfiggere la fame (SDG2)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Città e comunità sostenibili (SDG11)</a:t>
            </a:r>
            <a:endParaRPr lang="it-IT" b="1" dirty="0">
              <a:latin typeface="HelveticaNeueLT Std L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1230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15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7" name="Immagine 6" descr="C:\Users\aimone\Documents\Lavori in corso\Piano comunicazione PSR\Articoli e materiali 2019\PAC 2021_27 obiettivi.JPG">
            <a:extLst>
              <a:ext uri="{FF2B5EF4-FFF2-40B4-BE49-F238E27FC236}">
                <a16:creationId xmlns:a16="http://schemas.microsoft.com/office/drawing/2014/main" id="{F1B11E0B-5317-FFBB-AE30-841E05005DC9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80" y="815984"/>
            <a:ext cx="7332633" cy="14873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C3627B-2798-6594-7B30-3A2253C35199}"/>
              </a:ext>
            </a:extLst>
          </p:cNvPr>
          <p:cNvSpPr txBox="1"/>
          <p:nvPr/>
        </p:nvSpPr>
        <p:spPr>
          <a:xfrm>
            <a:off x="195610" y="815984"/>
            <a:ext cx="381305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1600" b="1" dirty="0">
                <a:latin typeface="HelveticaNeueLT Std Lt" panose="020B0403020202020204"/>
              </a:rPr>
              <a:t>PAC 2023-2027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OS4 Azioni per il cambiamento climatico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OS5 Tutela dell’ambiente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OS6 Tutela del paesaggio e della biodiversità</a:t>
            </a:r>
            <a:endParaRPr lang="it-IT" b="1" dirty="0">
              <a:latin typeface="HelveticaNeueLT Std Lt" panose="020B0403020202020204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777819-DAC9-CD9B-B3D3-16ECE66FB653}"/>
              </a:ext>
            </a:extLst>
          </p:cNvPr>
          <p:cNvSpPr txBox="1"/>
          <p:nvPr/>
        </p:nvSpPr>
        <p:spPr bwMode="auto">
          <a:xfrm>
            <a:off x="195610" y="38822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6DE14DC-2891-FE1F-FF3A-73FCFFD95905}"/>
              </a:ext>
            </a:extLst>
          </p:cNvPr>
          <p:cNvSpPr txBox="1"/>
          <p:nvPr/>
        </p:nvSpPr>
        <p:spPr>
          <a:xfrm>
            <a:off x="576944" y="2864113"/>
            <a:ext cx="10570028" cy="371165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HelveticaNeueLT Std"/>
              </a:rPr>
              <a:t>PIANO STRATEGICO Nazionale POLITICA AGRICOLA COMUNE 2023-2027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HelveticaNeueLT Std"/>
              </a:rPr>
              <a:t>condizionalità rafforzata (Mantenimento degli elementi caratteristici del paesaggio, Introduzione di fasce tampone, ecc.)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HelveticaNeueLT Std"/>
              </a:rPr>
              <a:t>Ecoschemi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HelveticaNeueLT Std"/>
              </a:rPr>
              <a:t>ACA 7 e 8; ACA10 - gestione attiva </a:t>
            </a:r>
            <a:r>
              <a:rPr lang="it-IT" sz="2400" b="1" dirty="0">
                <a:latin typeface="HelveticaNeueLT Std"/>
              </a:rPr>
              <a:t>infrastrutture ecologiche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b="1" dirty="0">
                <a:latin typeface="HelveticaNeueLT Std"/>
              </a:rPr>
              <a:t>Investimenti </a:t>
            </a:r>
            <a:r>
              <a:rPr lang="it-IT" sz="2400" dirty="0">
                <a:latin typeface="HelveticaNeueLT Std"/>
              </a:rPr>
              <a:t>non produttivi agricoli </a:t>
            </a:r>
            <a:r>
              <a:rPr lang="it-IT" sz="2400" b="1" dirty="0">
                <a:latin typeface="HelveticaNeueLT Std"/>
              </a:rPr>
              <a:t>con finalità ambientale (SRD04)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HelveticaNeueLT Std"/>
              </a:rPr>
              <a:t>Attuazione </a:t>
            </a:r>
            <a:r>
              <a:rPr lang="it-IT" sz="2400" b="1" dirty="0">
                <a:latin typeface="HelveticaNeueLT Std"/>
              </a:rPr>
              <a:t>strategie di sviluppo locale </a:t>
            </a:r>
            <a:r>
              <a:rPr lang="it-IT" sz="2400" dirty="0">
                <a:latin typeface="HelveticaNeueLT Std"/>
              </a:rPr>
              <a:t>(LEADER) e </a:t>
            </a:r>
            <a:r>
              <a:rPr lang="it-IT" sz="2400" b="1" dirty="0">
                <a:latin typeface="HelveticaNeueLT Std"/>
              </a:rPr>
              <a:t>cooperazione</a:t>
            </a:r>
            <a:r>
              <a:rPr lang="it-IT" sz="2400" dirty="0">
                <a:latin typeface="HelveticaNeueLT Std"/>
              </a:rPr>
              <a:t> per lo sviluppo rurale</a:t>
            </a:r>
            <a:r>
              <a:rPr lang="it-IT" sz="2400" dirty="0">
                <a:effectLst/>
                <a:latin typeface="HelveticaNeueLT Std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it-IT" sz="2400" dirty="0">
              <a:latin typeface="HelveticaNeueLT Std"/>
            </a:endParaRPr>
          </a:p>
        </p:txBody>
      </p:sp>
    </p:spTree>
    <p:extLst>
      <p:ext uri="{BB962C8B-B14F-4D97-AF65-F5344CB8AC3E}">
        <p14:creationId xmlns:p14="http://schemas.microsoft.com/office/powerpoint/2010/main" val="2679881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16</a:t>
            </a:fld>
            <a:endParaRPr lang="it-IT" dirty="0">
              <a:latin typeface="HelveticaNeueLT Std Lt" panose="020B0403020202020204"/>
            </a:endParaRPr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59AF780A-E25C-0A4E-C0AD-D6AAF05A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21502"/>
          <a:stretch/>
        </p:blipFill>
        <p:spPr bwMode="auto">
          <a:xfrm>
            <a:off x="334010" y="1024298"/>
            <a:ext cx="4628928" cy="4735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462ED4C-6FBE-990E-6CE4-A4066562D0F0}"/>
              </a:ext>
            </a:extLst>
          </p:cNvPr>
          <p:cNvSpPr txBox="1"/>
          <p:nvPr/>
        </p:nvSpPr>
        <p:spPr>
          <a:xfrm>
            <a:off x="371888" y="5857283"/>
            <a:ext cx="4591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HelveticaNeueLT Std Lt" panose="020B0403020202020204"/>
              </a:rPr>
              <a:t>Numero di distretti del cibo per Regione (Elaborazione cartografica dell’autore su dati </a:t>
            </a:r>
            <a:r>
              <a:rPr lang="it-IT" sz="1600" dirty="0" err="1">
                <a:latin typeface="HelveticaNeueLT Std Lt" panose="020B0403020202020204"/>
              </a:rPr>
              <a:t>MiPAAF</a:t>
            </a:r>
            <a:r>
              <a:rPr lang="it-IT" sz="1600" dirty="0">
                <a:latin typeface="HelveticaNeueLT Std Lt" panose="020B0403020202020204"/>
              </a:rPr>
              <a:t>, 2022).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0DDDA5-EF8A-9499-F318-49CA173A1600}"/>
              </a:ext>
            </a:extLst>
          </p:cNvPr>
          <p:cNvSpPr txBox="1"/>
          <p:nvPr/>
        </p:nvSpPr>
        <p:spPr>
          <a:xfrm>
            <a:off x="5783580" y="1214487"/>
            <a:ext cx="6408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HelveticaNeueLT Std Lt" panose="020B0403020202020204"/>
              </a:rPr>
              <a:t>I distretti del cibo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3E09165-4D07-5D84-4C9D-3A0A54934DE5}"/>
              </a:ext>
            </a:extLst>
          </p:cNvPr>
          <p:cNvSpPr txBox="1"/>
          <p:nvPr/>
        </p:nvSpPr>
        <p:spPr>
          <a:xfrm>
            <a:off x="5124450" y="1825768"/>
            <a:ext cx="6408420" cy="4037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Piani di distretto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analisi degli aspetti geografici, socio-economici, agricoli, produttivi, ambientali e culturali del territorio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b="1" dirty="0"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criticità, punti di forza e possibili rischi</a:t>
            </a:r>
            <a:r>
              <a:rPr lang="it-IT" dirty="0"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, azioni e finalità, criteri utilizzati per la  delimitazione territoriale del distretto, attività di animazione locale</a:t>
            </a:r>
            <a:endParaRPr lang="it-IT" dirty="0">
              <a:effectLst/>
              <a:latin typeface="HelveticaNeueLT Std Lt" panose="020B0403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strumento di </a:t>
            </a:r>
            <a:r>
              <a:rPr lang="it-IT" sz="1800" b="1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analisi e delimitazione territoriale</a:t>
            </a: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, ma anche di </a:t>
            </a:r>
            <a:r>
              <a:rPr lang="it-IT" sz="1800" b="1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pianificazione strategica</a:t>
            </a: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rapporto tra i distretti del cibo</a:t>
            </a:r>
            <a:r>
              <a:rPr lang="it-IT" dirty="0"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gli </a:t>
            </a:r>
            <a:r>
              <a:rPr lang="it-IT" sz="1800" b="1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strumenti di governo del territorio </a:t>
            </a: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(in particolare piani territoriali e paesaggistici) e la </a:t>
            </a:r>
            <a:r>
              <a:rPr lang="it-IT" sz="1800" b="1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programmazione settoriale regionale</a:t>
            </a:r>
            <a:r>
              <a:rPr lang="it-IT" sz="1800" dirty="0">
                <a:effectLst/>
                <a:latin typeface="HelveticaNeueLT Std Lt" panose="020B0403020202020204"/>
                <a:ea typeface="Calibri" panose="020F0502020204030204" pitchFamily="34" charset="0"/>
                <a:cs typeface="Times New Roman" panose="02020603050405020304" pitchFamily="18" charset="0"/>
              </a:rPr>
              <a:t> (in particolare, la PAC).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8DCF935-30F1-69B7-4859-FB773848CB6B}"/>
              </a:ext>
            </a:extLst>
          </p:cNvPr>
          <p:cNvSpPr txBox="1"/>
          <p:nvPr/>
        </p:nvSpPr>
        <p:spPr bwMode="auto">
          <a:xfrm>
            <a:off x="0" y="15480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</p:spTree>
    <p:extLst>
      <p:ext uri="{BB962C8B-B14F-4D97-AF65-F5344CB8AC3E}">
        <p14:creationId xmlns:p14="http://schemas.microsoft.com/office/powerpoint/2010/main" val="1357487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17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91A226E-5EA7-EC85-2470-5605B3CAC09C}"/>
              </a:ext>
            </a:extLst>
          </p:cNvPr>
          <p:cNvSpPr/>
          <p:nvPr/>
        </p:nvSpPr>
        <p:spPr>
          <a:xfrm>
            <a:off x="177800" y="937379"/>
            <a:ext cx="1201420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>
                <a:latin typeface="HelveticaNeueLT Std Lt" panose="020B0403020202020204"/>
              </a:rPr>
              <a:t>Legge regionale n. 1 del 22 gennaio 2019 − Riordino delle norme in materia di agricoltura e di sviluppo rurale</a:t>
            </a:r>
          </a:p>
          <a:p>
            <a:pPr lvl="0"/>
            <a:endParaRPr lang="it-IT" sz="1600" b="1" dirty="0">
              <a:latin typeface="HelveticaNeueLT Std Lt" panose="020B0403020202020204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HelveticaNeueLT Std Lt" panose="020B0403020202020204"/>
              </a:rPr>
              <a:t>Sistemazioni dei terreni agricoli </a:t>
            </a:r>
            <a:r>
              <a:rPr lang="it-IT" dirty="0">
                <a:latin typeface="HelveticaNeueLT Std Lt" panose="020B0403020202020204"/>
              </a:rPr>
              <a:t>(terrazzamenti realizzati con muretti a secco, siepi e filari, pascoli arborati, ecc.): norme di manutenzione e conservazione delle sistemazioni agrarie tradizionali all’interno dei regolamenti di polizia rurale dei comuni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HelveticaNeueLT Std Lt" panose="020B0403020202020204"/>
              </a:rPr>
              <a:t>Presidio agricolo di prossimità: </a:t>
            </a:r>
            <a:r>
              <a:rPr lang="it-IT" dirty="0">
                <a:latin typeface="HelveticaNeueLT Std Lt" panose="020B0403020202020204"/>
              </a:rPr>
              <a:t>erogazione di servizi di varia natura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HelveticaNeueLT Std Lt" panose="020B0403020202020204"/>
              </a:rPr>
              <a:t>Distretti del cibo</a:t>
            </a:r>
            <a:r>
              <a:rPr lang="it-IT" b="1" dirty="0">
                <a:latin typeface="HelveticaNeueLT Std Lt" panose="020B0403020202020204"/>
                <a:sym typeface="Wingdings 3" panose="05040102010807070707" pitchFamily="18" charset="2"/>
              </a:rPr>
              <a:t> </a:t>
            </a:r>
            <a:r>
              <a:rPr lang="it-IT" dirty="0">
                <a:latin typeface="HelveticaNeueLT Std Lt" panose="020B0403020202020204"/>
              </a:rPr>
              <a:t>relazioni territoriali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HelveticaNeueLT Std Lt" panose="020B0403020202020204"/>
              </a:rPr>
              <a:t>Razionalizzazione fondiaria: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contrastare frammentazione e polverizzazione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LLGG regionali per progetti di razionalizzazione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it-IT" b="1" dirty="0">
                <a:latin typeface="HelveticaNeueLT Std Lt" panose="020B0403020202020204"/>
              </a:rPr>
              <a:t>Banca regionale della terra: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terreni incolti o abbandonati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contrastare l’abbandono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censimento dei terreni incolti, silenti o abbandonati da parte dei comuni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latin typeface="HelveticaNeueLT Std Lt" panose="020B0403020202020204"/>
              </a:rPr>
              <a:t>art. 43 bis: Il </a:t>
            </a:r>
            <a:r>
              <a:rPr lang="it-IT" b="1" dirty="0">
                <a:latin typeface="HelveticaNeueLT Std Lt" panose="020B0403020202020204"/>
              </a:rPr>
              <a:t>Piano operativo triennale </a:t>
            </a:r>
            <a:r>
              <a:rPr lang="it-IT" dirty="0">
                <a:latin typeface="HelveticaNeueLT Std Lt" panose="020B0403020202020204"/>
              </a:rPr>
              <a:t>2023-2025 </a:t>
            </a:r>
            <a:r>
              <a:rPr lang="it-IT" b="1" dirty="0">
                <a:latin typeface="HelveticaNeueLT Std Lt" panose="020B0403020202020204"/>
              </a:rPr>
              <a:t>sull’Educazione al cibo e l’orientamento ai consumi:</a:t>
            </a:r>
            <a:endParaRPr lang="it-IT" dirty="0">
              <a:latin typeface="HelveticaNeueLT Std Lt" panose="020B0403020202020204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promuovere il </a:t>
            </a:r>
            <a:r>
              <a:rPr lang="it-IT" b="1" dirty="0">
                <a:latin typeface="HelveticaNeueLT Std Lt" panose="020B0403020202020204"/>
              </a:rPr>
              <a:t>rapporto diretto produttori-consumatori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formazione sull’educazione alimentare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riduzione degli sprechi alimentari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b="1" dirty="0">
                <a:latin typeface="HelveticaNeueLT Std Lt" panose="020B0403020202020204"/>
              </a:rPr>
              <a:t>orientamento dei consumi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it-IT" dirty="0">
                <a:latin typeface="HelveticaNeueLT Std Lt" panose="020B0403020202020204"/>
              </a:rPr>
              <a:t>promuovere i </a:t>
            </a:r>
            <a:r>
              <a:rPr lang="it-IT" b="1" dirty="0">
                <a:latin typeface="HelveticaNeueLT Std Lt" panose="020B0403020202020204"/>
              </a:rPr>
              <a:t>processi partecipativi </a:t>
            </a:r>
            <a:r>
              <a:rPr lang="it-IT" dirty="0">
                <a:latin typeface="HelveticaNeueLT Std Lt" panose="020B0403020202020204"/>
              </a:rPr>
              <a:t>locali sulle </a:t>
            </a:r>
            <a:r>
              <a:rPr lang="it-IT" b="1" dirty="0">
                <a:latin typeface="HelveticaNeueLT Std Lt" panose="020B0403020202020204"/>
              </a:rPr>
              <a:t>politiche territoriali del cibo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E0D8D5-EB0B-FCD5-6905-E6455102E85D}"/>
              </a:ext>
            </a:extLst>
          </p:cNvPr>
          <p:cNvSpPr txBox="1"/>
          <p:nvPr/>
        </p:nvSpPr>
        <p:spPr bwMode="auto">
          <a:xfrm>
            <a:off x="177800" y="21828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</p:spTree>
    <p:extLst>
      <p:ext uri="{BB962C8B-B14F-4D97-AF65-F5344CB8AC3E}">
        <p14:creationId xmlns:p14="http://schemas.microsoft.com/office/powerpoint/2010/main" val="311078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18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087E8B79-FEFF-07DB-1237-C571E4F47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51" b="41422"/>
          <a:stretch/>
        </p:blipFill>
        <p:spPr bwMode="auto">
          <a:xfrm>
            <a:off x="5124183" y="886601"/>
            <a:ext cx="4244929" cy="562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65B1A-F5EC-6708-30AD-17584D90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6" b="5383"/>
          <a:stretch>
            <a:fillRect/>
          </a:stretch>
        </p:blipFill>
        <p:spPr bwMode="auto">
          <a:xfrm>
            <a:off x="303631" y="1278012"/>
            <a:ext cx="4680171" cy="484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AEF64DA-E5F9-B196-0475-36F58E41D249}"/>
              </a:ext>
            </a:extLst>
          </p:cNvPr>
          <p:cNvSpPr txBox="1"/>
          <p:nvPr/>
        </p:nvSpPr>
        <p:spPr>
          <a:xfrm>
            <a:off x="9448800" y="1444002"/>
            <a:ext cx="2743200" cy="15696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Pacchetti di misure, accordi agro-ambientali,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progetti collettivi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Misure di cooperazione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Azioni mirate,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approccio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cs typeface="Arial" panose="020B0604020202020204" pitchFamily="34" charset="0"/>
              </a:rPr>
              <a:t> site-specific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96FC37A-5E55-2C48-5370-983D1DA9C82A}"/>
              </a:ext>
            </a:extLst>
          </p:cNvPr>
          <p:cNvSpPr/>
          <p:nvPr/>
        </p:nvSpPr>
        <p:spPr>
          <a:xfrm>
            <a:off x="198685" y="847614"/>
            <a:ext cx="2398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latin typeface="HelveticaNeueLT Std Lt" panose="020B0403020202020204"/>
              </a:rPr>
              <a:t>Progetti di paesaggio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F292E14-51F2-6282-F9A8-A99A2517CB9D}"/>
              </a:ext>
            </a:extLst>
          </p:cNvPr>
          <p:cNvSpPr txBox="1"/>
          <p:nvPr/>
        </p:nvSpPr>
        <p:spPr bwMode="auto">
          <a:xfrm>
            <a:off x="177800" y="21828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</p:spTree>
    <p:extLst>
      <p:ext uri="{BB962C8B-B14F-4D97-AF65-F5344CB8AC3E}">
        <p14:creationId xmlns:p14="http://schemas.microsoft.com/office/powerpoint/2010/main" val="470062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19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3" name="Google Shape;88;p1">
            <a:extLst>
              <a:ext uri="{FF2B5EF4-FFF2-40B4-BE49-F238E27FC236}">
                <a16:creationId xmlns:a16="http://schemas.microsoft.com/office/drawing/2014/main" id="{FB12F41B-E39E-7619-644C-11DD7E6EAE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716" t="6873" b="8950"/>
          <a:stretch/>
        </p:blipFill>
        <p:spPr>
          <a:xfrm>
            <a:off x="235809" y="1305544"/>
            <a:ext cx="4972886" cy="257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5;p2">
            <a:extLst>
              <a:ext uri="{FF2B5EF4-FFF2-40B4-BE49-F238E27FC236}">
                <a16:creationId xmlns:a16="http://schemas.microsoft.com/office/drawing/2014/main" id="{A9E76B61-AE3F-AB03-73C7-66B0FEDE3A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09749" y="5271360"/>
            <a:ext cx="1345320" cy="147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6;p2">
            <a:extLst>
              <a:ext uri="{FF2B5EF4-FFF2-40B4-BE49-F238E27FC236}">
                <a16:creationId xmlns:a16="http://schemas.microsoft.com/office/drawing/2014/main" id="{131A1007-2F2D-69C0-8047-68A2CE444D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0842" y="3795537"/>
            <a:ext cx="1348902" cy="134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7;p2" descr="File:Torino-Logo.png">
            <a:extLst>
              <a:ext uri="{FF2B5EF4-FFF2-40B4-BE49-F238E27FC236}">
                <a16:creationId xmlns:a16="http://schemas.microsoft.com/office/drawing/2014/main" id="{B81C00CE-2FA2-4E26-B5DA-92506A7FB64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85806" y="2408899"/>
            <a:ext cx="3727762" cy="120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8;p2">
            <a:extLst>
              <a:ext uri="{FF2B5EF4-FFF2-40B4-BE49-F238E27FC236}">
                <a16:creationId xmlns:a16="http://schemas.microsoft.com/office/drawing/2014/main" id="{C45B9535-D785-85A3-67FE-4AE9F0B1E4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7333" t="24028" r="7923" b="24860"/>
          <a:stretch/>
        </p:blipFill>
        <p:spPr>
          <a:xfrm>
            <a:off x="6072580" y="3884966"/>
            <a:ext cx="3035848" cy="129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0;p2">
            <a:extLst>
              <a:ext uri="{FF2B5EF4-FFF2-40B4-BE49-F238E27FC236}">
                <a16:creationId xmlns:a16="http://schemas.microsoft.com/office/drawing/2014/main" id="{3A05E299-97DF-4A45-7099-8EE8B92F21E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84489" y="563794"/>
            <a:ext cx="1221485" cy="175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1;p2">
            <a:extLst>
              <a:ext uri="{FF2B5EF4-FFF2-40B4-BE49-F238E27FC236}">
                <a16:creationId xmlns:a16="http://schemas.microsoft.com/office/drawing/2014/main" id="{020AEB0C-AC48-2AE7-ACBE-B0DA36A5FFC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36058" y="5469891"/>
            <a:ext cx="3104669" cy="9529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2">
            <a:extLst>
              <a:ext uri="{FF2B5EF4-FFF2-40B4-BE49-F238E27FC236}">
                <a16:creationId xmlns:a16="http://schemas.microsoft.com/office/drawing/2014/main" id="{E4F2DC20-0AE9-15C2-6A8D-B55645D47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98" y="4014011"/>
            <a:ext cx="471253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Referente e coordinatore del progetto: Egidio DANSERO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Protocollo d’intesa siglato il 07/02/2020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Uno strumento  aperto, consultabile, semplice  ma allo stesso tempo ricco di contenuti,  che </a:t>
            </a: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raccoglie, analizza, rappresenta e comunica le componenti territoriali e le varie dimensioni del cibo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A23EE1B0-629A-718A-CB63-A4E90FEC3DB8}"/>
              </a:ext>
            </a:extLst>
          </p:cNvPr>
          <p:cNvSpPr/>
          <p:nvPr/>
        </p:nvSpPr>
        <p:spPr>
          <a:xfrm>
            <a:off x="478073" y="847390"/>
            <a:ext cx="8630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Atlante del cibo di Torino metropolitana</a:t>
            </a:r>
          </a:p>
        </p:txBody>
      </p:sp>
      <p:pic>
        <p:nvPicPr>
          <p:cNvPr id="16" name="Immagine 1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3164BD-83DB-27A5-A519-F5CC014F6D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7382" b="20748"/>
          <a:stretch/>
        </p:blipFill>
        <p:spPr bwMode="auto">
          <a:xfrm>
            <a:off x="5985806" y="1177934"/>
            <a:ext cx="4444498" cy="94208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9A0C1F1-F35D-2939-AA44-EFB31FD424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0" b="26675"/>
          <a:stretch/>
        </p:blipFill>
        <p:spPr>
          <a:xfrm>
            <a:off x="10010842" y="2696169"/>
            <a:ext cx="2014442" cy="723999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DC7F1EC-3CE7-12E3-863A-8680B0B5433A}"/>
              </a:ext>
            </a:extLst>
          </p:cNvPr>
          <p:cNvSpPr txBox="1"/>
          <p:nvPr/>
        </p:nvSpPr>
        <p:spPr bwMode="auto">
          <a:xfrm>
            <a:off x="177800" y="21828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</p:spTree>
    <p:extLst>
      <p:ext uri="{BB962C8B-B14F-4D97-AF65-F5344CB8AC3E}">
        <p14:creationId xmlns:p14="http://schemas.microsoft.com/office/powerpoint/2010/main" val="3516115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2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n w="0"/>
                <a:latin typeface="HelveticaNeueLT Std Lt" panose="020B0403020202020204" pitchFamily="34" charset="0"/>
              </a:rPr>
              <a:t>Cibo e paesaggio: forme d’interazione </a:t>
            </a: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36F8AD1-A87B-6BC3-E583-8DF6F54B7BF1}"/>
              </a:ext>
            </a:extLst>
          </p:cNvPr>
          <p:cNvSpPr/>
          <p:nvPr/>
        </p:nvSpPr>
        <p:spPr>
          <a:xfrm>
            <a:off x="565023" y="997775"/>
            <a:ext cx="52317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food environment </a:t>
            </a: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  <a:sym typeface="Wingdings 3" panose="05040102010807070707" pitchFamily="18" charset="2"/>
              </a:rPr>
              <a:t> </a:t>
            </a: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patrimonializzazione del paesaggio agricolo e rurale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Luogo di produzione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Metodi e </a:t>
            </a: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tecniche</a:t>
            </a: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 di produzione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Qualità</a:t>
            </a: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 dei prodotti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Mantenimento/perdita </a:t>
            </a: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paesaggio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Mantenimento </a:t>
            </a:r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fattori identitari </a:t>
            </a:r>
            <a:r>
              <a:rPr lang="it-IT" sz="2400" dirty="0">
                <a:solidFill>
                  <a:prstClr val="black"/>
                </a:solidFill>
                <a:latin typeface="HelveticaNeueLT Std Lt" panose="020B0403020202020204"/>
              </a:rPr>
              <a:t>e storico-culturali</a:t>
            </a:r>
          </a:p>
          <a:p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" name="Immagine 12">
            <a:extLst>
              <a:ext uri="{FF2B5EF4-FFF2-40B4-BE49-F238E27FC236}">
                <a16:creationId xmlns:a16="http://schemas.microsoft.com/office/drawing/2014/main" id="{64349961-7B0A-A155-1622-F117D99B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95" y="752721"/>
            <a:ext cx="5811805" cy="410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5">
            <a:extLst>
              <a:ext uri="{FF2B5EF4-FFF2-40B4-BE49-F238E27FC236}">
                <a16:creationId xmlns:a16="http://schemas.microsoft.com/office/drawing/2014/main" id="{AD465E2F-BE5E-B0A5-3C55-225B5653B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6899" y="4596065"/>
            <a:ext cx="52317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000" dirty="0"/>
              <a:t>Fonte: Archivio della Città di Torino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4AACB1BB-759A-5C26-A189-8813F0C68548}"/>
              </a:ext>
            </a:extLst>
          </p:cNvPr>
          <p:cNvSpPr/>
          <p:nvPr/>
        </p:nvSpPr>
        <p:spPr>
          <a:xfrm>
            <a:off x="536159" y="5093900"/>
            <a:ext cx="11358350" cy="1328023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Le sorti del paesaggio sono strettamente legate al </a:t>
            </a:r>
            <a:r>
              <a:rPr lang="it-IT" b="1" dirty="0">
                <a:solidFill>
                  <a:prstClr val="black"/>
                </a:solidFill>
                <a:latin typeface="HelveticaNeueLT Std Lt" panose="020B0403020202020204"/>
              </a:rPr>
              <a:t>grado di  sostenibilità 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dell’intera filiera dei prodotti agroalimentari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La qualità e la salubrità del cibo dipende anche dalla </a:t>
            </a:r>
            <a:r>
              <a:rPr lang="it-IT" b="1" dirty="0">
                <a:solidFill>
                  <a:prstClr val="black"/>
                </a:solidFill>
                <a:latin typeface="HelveticaNeueLT Std Lt" panose="020B0403020202020204"/>
              </a:rPr>
              <a:t>qualità del paesaggio 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che proponiamo (sensibilità, consapevolezza del sistema di valori, capacità di preservare le funzioni ecosistemiche, ecc.) </a:t>
            </a:r>
          </a:p>
        </p:txBody>
      </p:sp>
    </p:spTree>
    <p:extLst>
      <p:ext uri="{BB962C8B-B14F-4D97-AF65-F5344CB8AC3E}">
        <p14:creationId xmlns:p14="http://schemas.microsoft.com/office/powerpoint/2010/main" val="355373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20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3" name="Google Shape;88;p1">
            <a:extLst>
              <a:ext uri="{FF2B5EF4-FFF2-40B4-BE49-F238E27FC236}">
                <a16:creationId xmlns:a16="http://schemas.microsoft.com/office/drawing/2014/main" id="{FB12F41B-E39E-7619-644C-11DD7E6EAE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716" t="6873" b="8950"/>
          <a:stretch/>
        </p:blipFill>
        <p:spPr>
          <a:xfrm>
            <a:off x="7048490" y="1151474"/>
            <a:ext cx="4911355" cy="25475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A23EE1B0-629A-718A-CB63-A4E90FEC3DB8}"/>
              </a:ext>
            </a:extLst>
          </p:cNvPr>
          <p:cNvSpPr/>
          <p:nvPr/>
        </p:nvSpPr>
        <p:spPr>
          <a:xfrm>
            <a:off x="345169" y="1151474"/>
            <a:ext cx="8630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it-IT" b="1" dirty="0">
                <a:solidFill>
                  <a:srgbClr val="000000"/>
                </a:solidFill>
                <a:latin typeface="HelveticaNeueLT Std Lt" panose="020B0403020202020204"/>
              </a:rPr>
              <a:t>Atlante del cibo di Torino metropolitana</a:t>
            </a:r>
          </a:p>
        </p:txBody>
      </p:sp>
      <p:sp>
        <p:nvSpPr>
          <p:cNvPr id="9" name="Rettangolo 2">
            <a:extLst>
              <a:ext uri="{FF2B5EF4-FFF2-40B4-BE49-F238E27FC236}">
                <a16:creationId xmlns:a16="http://schemas.microsoft.com/office/drawing/2014/main" id="{379AB8EB-EB81-9919-CD64-0369A57FD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69" y="1490028"/>
            <a:ext cx="1121183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it-IT" altLang="it-IT" sz="1600" dirty="0">
              <a:solidFill>
                <a:srgbClr val="000000"/>
              </a:solidFill>
              <a:latin typeface="HelveticaNeueLT Std Lt" panose="020B0403020202020204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Obiettivi: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conoscenza condivisa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visibilità sistema del cibo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supporto alle politiche 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(non solo alimentari)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consapevolezza, partecipazione e coinvolgimento dei cittadini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integrazione e cooperazione 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fra progetti e iniziative esistenti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rgbClr val="000000"/>
              </a:solidFill>
              <a:latin typeface="HelveticaNeueLT Std Lt" panose="020B0403020202020204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Attività: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raccolta e costruzione dati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elaborazione scenari, </a:t>
            </a: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strumenti e metodologie di  valutazione e monitoraggio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supporto tecnico scientifico alle politiche 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promozione dell’iniziativa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divulgazione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b="1" dirty="0">
                <a:latin typeface="HelveticaNeueLT Std Lt" panose="020B0403020202020204"/>
              </a:rPr>
              <a:t>Rapporto annuale dell’Atlante del Cibo </a:t>
            </a:r>
          </a:p>
          <a:p>
            <a:pPr>
              <a:spcBef>
                <a:spcPct val="0"/>
              </a:spcBef>
              <a:buNone/>
            </a:pPr>
            <a:endParaRPr lang="it-IT" altLang="it-IT" sz="1600" dirty="0">
              <a:solidFill>
                <a:srgbClr val="000000"/>
              </a:solidFill>
              <a:latin typeface="HelveticaNeueLT Std Lt" panose="020B0403020202020204"/>
            </a:endParaRPr>
          </a:p>
          <a:p>
            <a:pPr>
              <a:spcBef>
                <a:spcPct val="0"/>
              </a:spcBef>
              <a:buNone/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Contesti: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Nazionale: 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Rete Politiche Locali del Cibo, Cluster Politiche Locali, Reti di città, …</a:t>
            </a:r>
          </a:p>
          <a:p>
            <a:pPr marL="285750" indent="-285750">
              <a:spcBef>
                <a:spcPct val="0"/>
              </a:spcBef>
            </a:pPr>
            <a:r>
              <a:rPr lang="it-IT" altLang="it-IT" sz="1600" b="1" dirty="0">
                <a:solidFill>
                  <a:srgbClr val="000000"/>
                </a:solidFill>
                <a:latin typeface="HelveticaNeueLT Std Lt" panose="020B0403020202020204"/>
              </a:rPr>
              <a:t>Internazionale: 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Urban Food Planning, MUFPP, Reti di città (</a:t>
            </a:r>
            <a:r>
              <a:rPr lang="it-IT" altLang="it-IT" sz="1600" dirty="0" err="1">
                <a:solidFill>
                  <a:srgbClr val="000000"/>
                </a:solidFill>
                <a:latin typeface="HelveticaNeueLT Std Lt" panose="020B0403020202020204"/>
              </a:rPr>
              <a:t>Eurocities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 WG – Food, AESOP </a:t>
            </a:r>
            <a:r>
              <a:rPr lang="it-IT" altLang="it-IT" sz="1600" dirty="0" err="1">
                <a:solidFill>
                  <a:srgbClr val="000000"/>
                </a:solidFill>
                <a:latin typeface="HelveticaNeueLT Std Lt" panose="020B0403020202020204"/>
              </a:rPr>
              <a:t>sustainable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 food </a:t>
            </a:r>
            <a:r>
              <a:rPr lang="it-IT" altLang="it-IT" sz="1600" dirty="0" err="1">
                <a:solidFill>
                  <a:srgbClr val="000000"/>
                </a:solidFill>
                <a:latin typeface="HelveticaNeueLT Std Lt" panose="020B0403020202020204"/>
              </a:rPr>
              <a:t>cities</a:t>
            </a:r>
            <a:r>
              <a:rPr lang="it-IT" altLang="it-IT" sz="1600" dirty="0">
                <a:solidFill>
                  <a:srgbClr val="000000"/>
                </a:solidFill>
                <a:latin typeface="HelveticaNeueLT Std Lt" panose="020B0403020202020204"/>
              </a:rPr>
              <a:t>, H2020), EIT Food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E225D7-D8CC-ACD9-546C-5CC5861D1C76}"/>
              </a:ext>
            </a:extLst>
          </p:cNvPr>
          <p:cNvSpPr txBox="1"/>
          <p:nvPr/>
        </p:nvSpPr>
        <p:spPr bwMode="auto">
          <a:xfrm>
            <a:off x="177800" y="218286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Rafforzare il legame tra cibo e paesaggio: possibili strumenti</a:t>
            </a:r>
          </a:p>
        </p:txBody>
      </p:sp>
    </p:spTree>
    <p:extLst>
      <p:ext uri="{BB962C8B-B14F-4D97-AF65-F5344CB8AC3E}">
        <p14:creationId xmlns:p14="http://schemas.microsoft.com/office/powerpoint/2010/main" val="3419678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E46F4D1D-B4C6-31D2-3D85-295E2C51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165" y="5303660"/>
            <a:ext cx="6120396" cy="118872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6D43216D-5014-EF90-0F03-65959CC9E5C1}"/>
              </a:ext>
            </a:extLst>
          </p:cNvPr>
          <p:cNvSpPr/>
          <p:nvPr/>
        </p:nvSpPr>
        <p:spPr>
          <a:xfrm>
            <a:off x="3481923" y="3183838"/>
            <a:ext cx="573887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200" b="1" dirty="0">
                <a:latin typeface="HelveticaNeueLT Std"/>
              </a:rPr>
              <a:t>GRAZIE PER L’ATTENZIONE</a:t>
            </a:r>
          </a:p>
          <a:p>
            <a:pPr lvl="0" algn="ctr"/>
            <a:r>
              <a:rPr lang="it-IT" sz="2000" dirty="0">
                <a:latin typeface="HelveticaNeueLT Std"/>
                <a:hlinkClick r:id="rId4"/>
              </a:rPr>
              <a:t>enrico.gottero@polito.it</a:t>
            </a:r>
            <a:r>
              <a:rPr lang="it-IT" sz="2000" dirty="0">
                <a:latin typeface="HelveticaNeueLT St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309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6A01E94A-4BEC-F3D2-CAFC-9727409DE3D6}"/>
              </a:ext>
            </a:extLst>
          </p:cNvPr>
          <p:cNvSpPr/>
          <p:nvPr/>
        </p:nvSpPr>
        <p:spPr>
          <a:xfrm>
            <a:off x="284046" y="2871722"/>
            <a:ext cx="11520075" cy="343923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prstClr val="black"/>
                </a:solidFill>
                <a:latin typeface="HelveticaNeueLT Std Lt" panose="020B0403020202020204"/>
              </a:rPr>
              <a:t>Piemonte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tx1"/>
                </a:solidFill>
                <a:latin typeface="HelveticaNeueLT Std Lt" panose="020B0403020202020204"/>
              </a:rPr>
              <a:t>82 prodotti </a:t>
            </a:r>
            <a:r>
              <a:rPr lang="it-IT" sz="2800" dirty="0">
                <a:solidFill>
                  <a:schemeClr val="tx1"/>
                </a:solidFill>
                <a:latin typeface="HelveticaNeueLT Std Lt" panose="020B0403020202020204"/>
              </a:rPr>
              <a:t>DOP-IGP: 23 IG FOOD e 59 IG WINE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tx1"/>
                </a:solidFill>
                <a:latin typeface="HelveticaNeueLT Std Lt" panose="020B0403020202020204"/>
              </a:rPr>
              <a:t>21% </a:t>
            </a:r>
            <a:r>
              <a:rPr lang="it-IT" sz="2800" dirty="0">
                <a:solidFill>
                  <a:schemeClr val="tx1"/>
                </a:solidFill>
                <a:latin typeface="HelveticaNeueLT Std Lt" panose="020B0403020202020204"/>
              </a:rPr>
              <a:t>peso DOP IGP su settore agroalimentare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tx1"/>
                </a:solidFill>
                <a:latin typeface="HelveticaNeueLT Std Lt" panose="020B0403020202020204"/>
              </a:rPr>
              <a:t>+15,4% </a:t>
            </a:r>
            <a:r>
              <a:rPr lang="it-IT" sz="2800" dirty="0">
                <a:solidFill>
                  <a:schemeClr val="tx1"/>
                </a:solidFill>
                <a:latin typeface="HelveticaNeueLT Std Lt" panose="020B0403020202020204"/>
              </a:rPr>
              <a:t>impatto economico su 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tx1"/>
                </a:solidFill>
                <a:latin typeface="HelveticaNeueLT Std Lt" panose="020B0403020202020204"/>
              </a:rPr>
              <a:t>Gorgonzola DOP/Nocciola</a:t>
            </a:r>
            <a:r>
              <a:rPr lang="it-IT" sz="2800" dirty="0">
                <a:solidFill>
                  <a:schemeClr val="tx1"/>
                </a:solidFill>
                <a:latin typeface="HelveticaNeueLT Std Lt" panose="020B0403020202020204"/>
              </a:rPr>
              <a:t> del Piemonte IGP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chemeClr val="tx1"/>
                </a:solidFill>
                <a:latin typeface="HelveticaNeueLT Std Lt" panose="020B0403020202020204"/>
              </a:rPr>
              <a:t>Seconda regione </a:t>
            </a:r>
            <a:r>
              <a:rPr lang="it-IT" sz="2800" dirty="0">
                <a:solidFill>
                  <a:schemeClr val="tx1"/>
                </a:solidFill>
                <a:latin typeface="HelveticaNeueLT Std Lt" panose="020B0403020202020204"/>
              </a:rPr>
              <a:t>per valore economico generato Vini DOP (dopo il Veneto)</a:t>
            </a:r>
            <a:endParaRPr lang="it-IT" sz="2000" dirty="0">
              <a:solidFill>
                <a:schemeClr val="tx1"/>
              </a:solidFill>
              <a:latin typeface="HelveticaNeueLT Std Lt" panose="020B0403020202020204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3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n w="0"/>
                <a:latin typeface="HelveticaNeueLT Std Lt" panose="020B0403020202020204" pitchFamily="34" charset="0"/>
              </a:rPr>
              <a:t>I prodotti agroalimentari e vitivinicoli DOP, IGP e STG  </a:t>
            </a: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3CB947-F587-F1FB-309F-CDA0A5B83116}"/>
              </a:ext>
            </a:extLst>
          </p:cNvPr>
          <p:cNvSpPr/>
          <p:nvPr/>
        </p:nvSpPr>
        <p:spPr>
          <a:xfrm>
            <a:off x="4063772" y="6567586"/>
            <a:ext cx="34451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sz="12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Dati Ismea - Fondazione Qualivita, 2022 </a:t>
            </a: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071259C-B143-7899-4BD3-FBF1C25DB31A}"/>
              </a:ext>
            </a:extLst>
          </p:cNvPr>
          <p:cNvSpPr/>
          <p:nvPr/>
        </p:nvSpPr>
        <p:spPr>
          <a:xfrm>
            <a:off x="284046" y="742245"/>
            <a:ext cx="11520075" cy="1872853"/>
          </a:xfrm>
          <a:prstGeom prst="round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prstClr val="black"/>
                </a:solidFill>
                <a:latin typeface="HelveticaNeueLT Std Lt" panose="020B0403020202020204"/>
              </a:rPr>
              <a:t>Italia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prstClr val="black"/>
                </a:solidFill>
                <a:latin typeface="HelveticaNeueLT Std Lt" panose="020B0403020202020204"/>
              </a:rPr>
              <a:t>FOOD DOP IGP STG ITALIA </a:t>
            </a:r>
            <a:r>
              <a:rPr lang="it-IT" sz="2000" dirty="0">
                <a:solidFill>
                  <a:prstClr val="black"/>
                </a:solidFill>
                <a:latin typeface="HelveticaNeueLT Std Lt" panose="020B0403020202020204"/>
              </a:rPr>
              <a:t>→ 7,97 mld € valore alla produzione 2021;  +9,7% su 2020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prstClr val="black"/>
                </a:solidFill>
                <a:latin typeface="HelveticaNeueLT Std Lt" panose="020B0403020202020204"/>
              </a:rPr>
              <a:t>WINE DOP IGP ITALIA </a:t>
            </a:r>
            <a:r>
              <a:rPr lang="it-IT" sz="2000" dirty="0">
                <a:solidFill>
                  <a:prstClr val="black"/>
                </a:solidFill>
                <a:latin typeface="HelveticaNeueLT Std Lt" panose="020B0403020202020204"/>
              </a:rPr>
              <a:t>→ 11,16 mld € valore alla produzione 2021; +21,2% su 2020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prstClr val="black"/>
                </a:solidFill>
                <a:latin typeface="HelveticaNeueLT Std Lt" panose="020B0403020202020204"/>
              </a:rPr>
              <a:t>Valore all'export food</a:t>
            </a:r>
            <a:r>
              <a:rPr lang="it-IT" sz="2000" dirty="0">
                <a:solidFill>
                  <a:prstClr val="black"/>
                </a:solidFill>
                <a:latin typeface="HelveticaNeueLT Std Lt" panose="020B0403020202020204"/>
              </a:rPr>
              <a:t>: 3,6 </a:t>
            </a:r>
            <a:r>
              <a:rPr lang="it-IT" sz="2000" dirty="0" err="1">
                <a:solidFill>
                  <a:prstClr val="black"/>
                </a:solidFill>
                <a:latin typeface="HelveticaNeueLT Std Lt" panose="020B0403020202020204"/>
              </a:rPr>
              <a:t>mld</a:t>
            </a:r>
            <a:r>
              <a:rPr lang="it-IT" sz="2000" dirty="0">
                <a:solidFill>
                  <a:prstClr val="black"/>
                </a:solidFill>
                <a:latin typeface="HelveticaNeueLT Std Lt" panose="020B0403020202020204"/>
              </a:rPr>
              <a:t> € (+1,2% su 2017)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it-IT" sz="2000" b="1" dirty="0">
                <a:solidFill>
                  <a:prstClr val="black"/>
                </a:solidFill>
                <a:latin typeface="HelveticaNeueLT Std Lt" panose="020B0403020202020204"/>
              </a:rPr>
              <a:t>Valore all'export  Vini </a:t>
            </a:r>
            <a:r>
              <a:rPr lang="it-IT" sz="2000" dirty="0">
                <a:solidFill>
                  <a:prstClr val="black"/>
                </a:solidFill>
                <a:latin typeface="HelveticaNeueLT Std Lt" panose="020B0403020202020204"/>
              </a:rPr>
              <a:t>DOP e IGP: 5,44 mld € (+3,5% su 2017)</a:t>
            </a:r>
          </a:p>
        </p:txBody>
      </p:sp>
    </p:spTree>
    <p:extLst>
      <p:ext uri="{BB962C8B-B14F-4D97-AF65-F5344CB8AC3E}">
        <p14:creationId xmlns:p14="http://schemas.microsoft.com/office/powerpoint/2010/main" val="397728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4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atin typeface="HelveticaNeueLT Std Lt" panose="020B0403020202020204" pitchFamily="34" charset="0"/>
              </a:rPr>
              <a:t>I distretti produttivi delle filiere agroalimentari certificate in Piemonte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ABC99D9-B139-1896-EFD4-6373A4E1F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45" y="659745"/>
            <a:ext cx="8504382" cy="60139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53CD60-6BA3-826E-0080-91F1CEFA34AA}"/>
              </a:ext>
            </a:extLst>
          </p:cNvPr>
          <p:cNvSpPr txBox="1"/>
          <p:nvPr/>
        </p:nvSpPr>
        <p:spPr>
          <a:xfrm>
            <a:off x="2357870" y="6663289"/>
            <a:ext cx="764251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Gottero, 2019; Rielaborazione dell’autore su dati alfanumerici Regione Piemonte </a:t>
            </a:r>
            <a:r>
              <a:rPr lang="it-IT" sz="1000" dirty="0" err="1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Agriqualità</a:t>
            </a:r>
            <a:r>
              <a:rPr lang="it-IT" sz="10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36724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5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atin typeface="HelveticaNeueLT Std Lt" panose="020B0403020202020204" pitchFamily="34" charset="0"/>
              </a:rPr>
              <a:t>Il legame identitario e culturale tra paesaggio e prodotti agroalimentari</a:t>
            </a: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8D62EC-A804-EB5A-8112-4A8A583E95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5068"/>
          <a:stretch/>
        </p:blipFill>
        <p:spPr>
          <a:xfrm>
            <a:off x="1046058" y="1117621"/>
            <a:ext cx="4264722" cy="5472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2B05823-F445-C0C2-6CFB-B511E4C58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0"/>
          <a:stretch/>
        </p:blipFill>
        <p:spPr>
          <a:xfrm>
            <a:off x="6479291" y="1107573"/>
            <a:ext cx="4295216" cy="5472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3CCE929-729B-AC6A-ACA6-C59C0C7172AC}"/>
              </a:ext>
            </a:extLst>
          </p:cNvPr>
          <p:cNvSpPr/>
          <p:nvPr/>
        </p:nvSpPr>
        <p:spPr>
          <a:xfrm>
            <a:off x="1259698" y="726922"/>
            <a:ext cx="38374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latin typeface="HelveticaNeueLT Std Lt" panose="020B0403020202020204"/>
              </a:rPr>
              <a:t>Carta di concentrazione dei fattori identitari per ambito di paesaggio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BD7945-F9E3-A761-A092-DBAAA6D891FA}"/>
              </a:ext>
            </a:extLst>
          </p:cNvPr>
          <p:cNvSpPr txBox="1"/>
          <p:nvPr/>
        </p:nvSpPr>
        <p:spPr>
          <a:xfrm>
            <a:off x="1685292" y="6594260"/>
            <a:ext cx="81984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Gottero, 2019; Elaborazione dell’autore su dati alfanumerici Piemonte </a:t>
            </a:r>
            <a:r>
              <a:rPr lang="it-IT" sz="900" dirty="0" err="1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Agriqualità</a:t>
            </a:r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, 2016 e Regione Piemonte, 2017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980210C-512F-8738-78AA-2B0226E12E87}"/>
              </a:ext>
            </a:extLst>
          </p:cNvPr>
          <p:cNvSpPr txBox="1"/>
          <p:nvPr/>
        </p:nvSpPr>
        <p:spPr>
          <a:xfrm>
            <a:off x="5310781" y="645514"/>
            <a:ext cx="68812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latin typeface="HelveticaNeueLT Std Lt" panose="020B0403020202020204"/>
              </a:rPr>
              <a:t>Carta distribuzione geografica degli operatori di</a:t>
            </a:r>
          </a:p>
          <a:p>
            <a:pPr algn="ctr"/>
            <a:r>
              <a:rPr lang="it-IT" sz="1100" b="1" dirty="0">
                <a:latin typeface="HelveticaNeueLT Std Lt" panose="020B0403020202020204"/>
              </a:rPr>
              <a:t>filiera food &amp; </a:t>
            </a:r>
            <a:r>
              <a:rPr lang="it-IT" sz="1100" b="1" dirty="0" err="1">
                <a:latin typeface="HelveticaNeueLT Std Lt" panose="020B0403020202020204"/>
              </a:rPr>
              <a:t>wine</a:t>
            </a:r>
            <a:r>
              <a:rPr lang="it-IT" sz="1100" b="1" dirty="0">
                <a:latin typeface="HelveticaNeueLT Std Lt" panose="020B0403020202020204"/>
              </a:rPr>
              <a:t> per comune</a:t>
            </a:r>
          </a:p>
        </p:txBody>
      </p:sp>
    </p:spTree>
    <p:extLst>
      <p:ext uri="{BB962C8B-B14F-4D97-AF65-F5344CB8AC3E}">
        <p14:creationId xmlns:p14="http://schemas.microsoft.com/office/powerpoint/2010/main" val="419160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6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BD7945-F9E3-A761-A092-DBAAA6D891FA}"/>
              </a:ext>
            </a:extLst>
          </p:cNvPr>
          <p:cNvSpPr txBox="1"/>
          <p:nvPr/>
        </p:nvSpPr>
        <p:spPr>
          <a:xfrm>
            <a:off x="1685292" y="6594260"/>
            <a:ext cx="81984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Gottero, 2019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42FEAF3-62A8-7E70-A0EC-7784D721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1" y="1184330"/>
            <a:ext cx="4040149" cy="55683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0890F39-CB06-0EE6-0F64-000E67163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419"/>
          <a:stretch/>
        </p:blipFill>
        <p:spPr>
          <a:xfrm>
            <a:off x="4709332" y="780711"/>
            <a:ext cx="6658485" cy="3816000"/>
          </a:xfrm>
          <a:prstGeom prst="rect">
            <a:avLst/>
          </a:prstGeom>
          <a:solidFill>
            <a:sysClr val="window" lastClr="FFFFFF"/>
          </a:solidFill>
          <a:ln w="114300">
            <a:solidFill>
              <a:srgbClr val="FF0000"/>
            </a:solidFill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386625A8-1FEE-1A8E-8605-CFCF346B2819}"/>
              </a:ext>
            </a:extLst>
          </p:cNvPr>
          <p:cNvSpPr/>
          <p:nvPr/>
        </p:nvSpPr>
        <p:spPr>
          <a:xfrm>
            <a:off x="0" y="681073"/>
            <a:ext cx="42002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prstClr val="black"/>
                </a:solidFill>
                <a:latin typeface="HelveticaNeueLT Std Lt" panose="020B0403020202020204"/>
              </a:rPr>
              <a:t>Numero di ambiti di paesaggio con componenti identitarie intercettati dalle singole filiere</a:t>
            </a:r>
            <a:endParaRPr lang="it-IT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5755C683-A317-FD06-2EB9-72793CB5F1B7}"/>
              </a:ext>
            </a:extLst>
          </p:cNvPr>
          <p:cNvSpPr/>
          <p:nvPr/>
        </p:nvSpPr>
        <p:spPr>
          <a:xfrm>
            <a:off x="4603174" y="4841848"/>
            <a:ext cx="6841900" cy="16344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la filiera che intercetta più ambiti con caratteristiche identitarie è quella del </a:t>
            </a:r>
            <a:r>
              <a:rPr lang="it-IT" b="1" dirty="0">
                <a:solidFill>
                  <a:prstClr val="black"/>
                </a:solidFill>
                <a:latin typeface="HelveticaNeueLT Std Lt" panose="020B0403020202020204"/>
              </a:rPr>
              <a:t>vino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 DOC e DOCG (&gt;90%)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settore dell’ortofrutta IGP, Latte e prodotti caseari derivati DOP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  <a:sym typeface="Wingdings 3" panose="05040102010807070707" pitchFamily="18" charset="2"/>
              </a:rPr>
              <a:t>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 </a:t>
            </a:r>
            <a:r>
              <a:rPr lang="it-IT" b="1" dirty="0">
                <a:solidFill>
                  <a:prstClr val="black"/>
                </a:solidFill>
                <a:latin typeface="HelveticaNeueLT Std Lt" panose="020B0403020202020204"/>
              </a:rPr>
              <a:t>buona relazione con fattori identitari </a:t>
            </a:r>
            <a:r>
              <a:rPr lang="it-IT" dirty="0">
                <a:solidFill>
                  <a:prstClr val="black"/>
                </a:solidFill>
                <a:latin typeface="HelveticaNeueLT Std Lt" panose="020B0403020202020204"/>
              </a:rPr>
              <a:t>(59% e 85% degli ambiti con tali caratteristiche)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29F7C9C-21EE-2B74-5EB9-670048002615}"/>
              </a:ext>
            </a:extLst>
          </p:cNvPr>
          <p:cNvSpPr/>
          <p:nvPr/>
        </p:nvSpPr>
        <p:spPr>
          <a:xfrm>
            <a:off x="16871" y="1148145"/>
            <a:ext cx="4200210" cy="2706414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0D62DF2C-B9EB-CD09-E7B1-6FCC79DDE3B2}"/>
              </a:ext>
            </a:extLst>
          </p:cNvPr>
          <p:cNvCxnSpPr>
            <a:stCxn id="12" idx="3"/>
          </p:cNvCxnSpPr>
          <p:nvPr/>
        </p:nvCxnSpPr>
        <p:spPr>
          <a:xfrm flipV="1">
            <a:off x="4217081" y="2499903"/>
            <a:ext cx="386092" cy="144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CE7E2D-6AAB-1D0C-08B2-83DD8D64E1AC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atin typeface="HelveticaNeueLT Std Lt" panose="020B0403020202020204" pitchFamily="34" charset="0"/>
              </a:rPr>
              <a:t>Il legame identitario e culturale tra paesaggio e prodotti agroalimentari</a:t>
            </a:r>
          </a:p>
        </p:txBody>
      </p:sp>
    </p:spTree>
    <p:extLst>
      <p:ext uri="{BB962C8B-B14F-4D97-AF65-F5344CB8AC3E}">
        <p14:creationId xmlns:p14="http://schemas.microsoft.com/office/powerpoint/2010/main" val="1721618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549F84F4-49C6-5A30-B5F5-1230B8FB36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64"/>
          <a:stretch/>
        </p:blipFill>
        <p:spPr bwMode="auto">
          <a:xfrm>
            <a:off x="10028765" y="4755431"/>
            <a:ext cx="1627787" cy="2029329"/>
          </a:xfrm>
          <a:prstGeom prst="rect">
            <a:avLst/>
          </a:prstGeom>
          <a:solidFill>
            <a:srgbClr val="A39096"/>
          </a:solidFill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7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400" b="1" dirty="0">
                <a:latin typeface="HelveticaNeueLT Std Lt" panose="020B0403020202020204" pitchFamily="34" charset="0"/>
              </a:rPr>
              <a:t>Il legame identitario e culturale tra paesaggio e prodotti agroalimentari</a:t>
            </a: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5BD7945-F9E3-A761-A092-DBAAA6D891FA}"/>
              </a:ext>
            </a:extLst>
          </p:cNvPr>
          <p:cNvSpPr txBox="1"/>
          <p:nvPr/>
        </p:nvSpPr>
        <p:spPr>
          <a:xfrm>
            <a:off x="1685292" y="6594260"/>
            <a:ext cx="81984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Gottero, 2019; Elaborazione dell’autore da Regione Piemonte </a:t>
            </a:r>
            <a:r>
              <a:rPr lang="it-IT" sz="900" dirty="0" err="1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Agriqualità</a:t>
            </a:r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, 2016 e ISMEA, 2018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467451F-A5D0-89BB-2FD8-45C21BD90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2" r="34658"/>
          <a:stretch/>
        </p:blipFill>
        <p:spPr>
          <a:xfrm>
            <a:off x="9674322" y="682602"/>
            <a:ext cx="1893839" cy="2029329"/>
          </a:xfrm>
          <a:prstGeom prst="rect">
            <a:avLst/>
          </a:prstGeom>
          <a:solidFill>
            <a:srgbClr val="A39096"/>
          </a:solidFill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351D609A-DB66-057D-5370-6ED51370D858}"/>
              </a:ext>
            </a:extLst>
          </p:cNvPr>
          <p:cNvSpPr/>
          <p:nvPr/>
        </p:nvSpPr>
        <p:spPr>
          <a:xfrm>
            <a:off x="327058" y="772701"/>
            <a:ext cx="8601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latin typeface="HelveticaNeueLT Std Lt" panose="020B0403020202020204"/>
              </a:rPr>
              <a:t>Prodotti e produttori agroalimentari certificati in relazione alle risorse culturali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6404F60D-45A7-3A59-D9EF-3FA21BB6F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9"/>
          <a:stretch/>
        </p:blipFill>
        <p:spPr bwMode="auto">
          <a:xfrm>
            <a:off x="9793969" y="2742625"/>
            <a:ext cx="1893839" cy="2029329"/>
          </a:xfrm>
          <a:prstGeom prst="rect">
            <a:avLst/>
          </a:prstGeom>
          <a:solidFill>
            <a:srgbClr val="A39096"/>
          </a:solidFill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4D35E62-AC87-1626-77C5-A92DE9A9C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10053"/>
              </p:ext>
            </p:extLst>
          </p:nvPr>
        </p:nvGraphicFramePr>
        <p:xfrm>
          <a:off x="368113" y="1191217"/>
          <a:ext cx="9347263" cy="5323080"/>
        </p:xfrm>
        <a:graphic>
          <a:graphicData uri="http://schemas.openxmlformats.org/drawingml/2006/table">
            <a:tbl>
              <a:tblPr firstRow="1" firstCol="1" bandRow="1"/>
              <a:tblGrid>
                <a:gridCol w="1335056">
                  <a:extLst>
                    <a:ext uri="{9D8B030D-6E8A-4147-A177-3AD203B41FA5}">
                      <a16:colId xmlns:a16="http://schemas.microsoft.com/office/drawing/2014/main" val="1806256488"/>
                    </a:ext>
                  </a:extLst>
                </a:gridCol>
                <a:gridCol w="1335056">
                  <a:extLst>
                    <a:ext uri="{9D8B030D-6E8A-4147-A177-3AD203B41FA5}">
                      <a16:colId xmlns:a16="http://schemas.microsoft.com/office/drawing/2014/main" val="2312887563"/>
                    </a:ext>
                  </a:extLst>
                </a:gridCol>
                <a:gridCol w="1335056">
                  <a:extLst>
                    <a:ext uri="{9D8B030D-6E8A-4147-A177-3AD203B41FA5}">
                      <a16:colId xmlns:a16="http://schemas.microsoft.com/office/drawing/2014/main" val="3103792724"/>
                    </a:ext>
                  </a:extLst>
                </a:gridCol>
                <a:gridCol w="1335056">
                  <a:extLst>
                    <a:ext uri="{9D8B030D-6E8A-4147-A177-3AD203B41FA5}">
                      <a16:colId xmlns:a16="http://schemas.microsoft.com/office/drawing/2014/main" val="2308126625"/>
                    </a:ext>
                  </a:extLst>
                </a:gridCol>
                <a:gridCol w="811505">
                  <a:extLst>
                    <a:ext uri="{9D8B030D-6E8A-4147-A177-3AD203B41FA5}">
                      <a16:colId xmlns:a16="http://schemas.microsoft.com/office/drawing/2014/main" val="2514828800"/>
                    </a:ext>
                  </a:extLst>
                </a:gridCol>
                <a:gridCol w="807766">
                  <a:extLst>
                    <a:ext uri="{9D8B030D-6E8A-4147-A177-3AD203B41FA5}">
                      <a16:colId xmlns:a16="http://schemas.microsoft.com/office/drawing/2014/main" val="2502569846"/>
                    </a:ext>
                  </a:extLst>
                </a:gridCol>
                <a:gridCol w="2387768">
                  <a:extLst>
                    <a:ext uri="{9D8B030D-6E8A-4147-A177-3AD203B41FA5}">
                      <a16:colId xmlns:a16="http://schemas.microsoft.com/office/drawing/2014/main" val="22441966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Prodotto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Filiera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Ambito prevalente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Comune prevalente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operatori filiera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n. aziende agricole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Risorsa culturale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422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Gorgonzola DOP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Latte e derivati DOP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Ambito n. 46 - Piana tra Po e Stura di Demonte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Saluzzo (CN)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482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─"/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Luogo e data di nascita del prodotto risalente al IX secolo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597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Nocciola IGP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Ortofrutta IGP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Ambito n. 63 – Alte Langhe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Cravanzana (CN)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844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803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─"/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Eventi legati alla nascita del cioccolato Gianduia risalenti al XIX secolo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045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Toma piemontese DOP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Latte e derivati DOP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Ambito n. 46 - Piana tra Po e Stura di Demonte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Saluzzo (CN)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</a:t>
                      </a:r>
                      <a:endParaRPr lang="it-IT" sz="2400" dirty="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335</a:t>
                      </a:r>
                      <a:endParaRPr lang="it-IT" sz="240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─"/>
                      </a:pP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 letteraria risalente al XV secolo: Summa </a:t>
                      </a:r>
                      <a:r>
                        <a:rPr lang="it-IT" sz="1400" dirty="0" err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Lacticiniorum</a:t>
                      </a: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Pantaleone da Confienza</a:t>
                      </a:r>
                      <a:endParaRPr lang="it-IT" sz="2400" dirty="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Calibri" panose="020F0502020204030204" pitchFamily="34" charset="0"/>
                        <a:buChar char="─"/>
                      </a:pP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Alpe Rocca </a:t>
                      </a:r>
                      <a:r>
                        <a:rPr lang="it-IT" sz="1400" dirty="0" err="1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Venoni</a:t>
                      </a: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come luogo di produzione già dal III secolo d.c.</a:t>
                      </a:r>
                      <a:endParaRPr lang="it-IT" sz="2400" dirty="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13665" indent="-11366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  <a:latin typeface="HelveticaNeueLT Std Lt" panose="020B0403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2400" dirty="0">
                        <a:effectLst/>
                        <a:latin typeface="HelveticaNeueLT Std Lt" panose="020B0403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121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706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8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AC47AE1-359B-6ED3-B039-EBDF4A14B8CF}"/>
              </a:ext>
            </a:extLst>
          </p:cNvPr>
          <p:cNvSpPr txBox="1"/>
          <p:nvPr/>
        </p:nvSpPr>
        <p:spPr bwMode="auto">
          <a:xfrm>
            <a:off x="0" y="136525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Qualità dei prodotti = qualità del paesaggio?</a:t>
            </a:r>
          </a:p>
        </p:txBody>
      </p:sp>
      <p:sp>
        <p:nvSpPr>
          <p:cNvPr id="13" name="Rettangolo 2">
            <a:extLst>
              <a:ext uri="{FF2B5EF4-FFF2-40B4-BE49-F238E27FC236}">
                <a16:creationId xmlns:a16="http://schemas.microsoft.com/office/drawing/2014/main" id="{D1B2CC92-197A-83C2-DCEA-B427B8BF0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504" y="9378846"/>
            <a:ext cx="769964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D2DA7A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ADA7A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2015, Politiche rurali e politiche del paesaggio: un’alleanza (forse) possibile, in Atti XVII Conferenza SIU, Venezia, 11-13 Giugno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Cassatella C., Gottero E., 2016, Prove tecniche di alleanza tra politiche rurali e politiche del paesaggio, Urbanistica Informazioni, Volume 269-270, pp. 11-23;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Gottero E. (Ed), 2019, Agrourbanism. Tools for Governance and Planning of Agrarian Landscape, GeoJournal Library,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124. Springer, Cham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2016a,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sistema complesso da valutare: il paesaggio rurale. Indicatori a sostegno delle politiche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Gottero E., 2016c, </a:t>
            </a:r>
            <a:r>
              <a:rPr lang="it-IT" altLang="it-IT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Agricoltura metropolitana. Politiche, pratiche e opportunità per l’innovazione territoriale nel torinese, 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IRES Piemonte, Torino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Gottero E., 2016b, Agricoltura Urbana. Spunti per una riflessione nell'area metropolitana torinese, </a:t>
            </a:r>
            <a:r>
              <a:rPr lang="it-IT" alt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Agriregionieuropa</a:t>
            </a:r>
            <a:r>
              <a:rPr lang="it-IT" alt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anno 12 n°44, pp. 69-73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19923E-3120-CF83-E227-8854905A9B99}"/>
              </a:ext>
            </a:extLst>
          </p:cNvPr>
          <p:cNvSpPr txBox="1"/>
          <p:nvPr/>
        </p:nvSpPr>
        <p:spPr bwMode="auto">
          <a:xfrm>
            <a:off x="1685292" y="6594260"/>
            <a:ext cx="81984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Fonte: Gottero, 2019; Elaborazione dell’autore da Regione Piemonte </a:t>
            </a:r>
            <a:r>
              <a:rPr lang="it-IT" sz="900" dirty="0" err="1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Agriqualità</a:t>
            </a:r>
            <a:r>
              <a:rPr lang="it-IT" sz="900" dirty="0">
                <a:solidFill>
                  <a:schemeClr val="bg1">
                    <a:lumMod val="75000"/>
                  </a:schemeClr>
                </a:solidFill>
                <a:latin typeface="HelveticaNeueLT Std Lt" panose="020B0403020202020204"/>
              </a:rPr>
              <a:t>, 2016 e ISMEA, 2018)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8FF98D9-C2DF-1950-AE34-550E58C6E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20"/>
          <a:stretch/>
        </p:blipFill>
        <p:spPr>
          <a:xfrm>
            <a:off x="1480796" y="1162980"/>
            <a:ext cx="8945904" cy="497656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C53BF6-BA07-D369-24F0-2B25B9B4928B}"/>
              </a:ext>
            </a:extLst>
          </p:cNvPr>
          <p:cNvSpPr txBox="1"/>
          <p:nvPr/>
        </p:nvSpPr>
        <p:spPr>
          <a:xfrm>
            <a:off x="2597150" y="821660"/>
            <a:ext cx="7645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HelveticaNeueLT Std Lt" panose="020B0403020202020204"/>
              </a:rPr>
              <a:t>Verifica di qualità paesaggistico-ambientale dei prodotti selezionati 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4F6E2F7-1580-45DE-A1CD-43A8A9421811}"/>
              </a:ext>
            </a:extLst>
          </p:cNvPr>
          <p:cNvSpPr/>
          <p:nvPr/>
        </p:nvSpPr>
        <p:spPr>
          <a:xfrm>
            <a:off x="4546600" y="4279900"/>
            <a:ext cx="1130300" cy="5588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25EF987-F3A1-6A26-F814-2EC79463A1F0}"/>
              </a:ext>
            </a:extLst>
          </p:cNvPr>
          <p:cNvSpPr/>
          <p:nvPr/>
        </p:nvSpPr>
        <p:spPr bwMode="auto">
          <a:xfrm>
            <a:off x="4546600" y="3517900"/>
            <a:ext cx="5880100" cy="36512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7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10E873-71E5-51E7-74EB-2919FE89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AF061-95D8-E547-B0F6-DC4B0698728A}" type="slidenum">
              <a:rPr lang="it-IT" smtClean="0">
                <a:latin typeface="HelveticaNeueLT Std Lt" panose="020B0403020202020204"/>
              </a:rPr>
              <a:t>9</a:t>
            </a:fld>
            <a:endParaRPr lang="it-IT" dirty="0">
              <a:latin typeface="HelveticaNeueLT Std Lt" panose="020B0403020202020204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9D9E63-F61E-8A01-FFB6-8B12C5D358C1}"/>
              </a:ext>
            </a:extLst>
          </p:cNvPr>
          <p:cNvSpPr txBox="1"/>
          <p:nvPr/>
        </p:nvSpPr>
        <p:spPr bwMode="auto">
          <a:xfrm>
            <a:off x="-218575" y="66067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800" b="1" dirty="0">
                <a:latin typeface="HelveticaNeueLT Std Lt" panose="020B0403020202020204" pitchFamily="34" charset="0"/>
              </a:rPr>
              <a:t>Produrre paesaggio: il modello intensivo </a:t>
            </a:r>
            <a:endParaRPr lang="it-IT" sz="2400" b="1" dirty="0">
              <a:latin typeface="HelveticaNeueLT Std Lt" panose="020B0403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C3A9282-5F6E-C9EC-BDF9-2F63426D262C}"/>
              </a:ext>
            </a:extLst>
          </p:cNvPr>
          <p:cNvSpPr/>
          <p:nvPr/>
        </p:nvSpPr>
        <p:spPr>
          <a:xfrm>
            <a:off x="111018" y="902579"/>
            <a:ext cx="47209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vendita e utilizzo di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pesticidi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ancora diffusi in Europa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Nel nord Italia si concentra la maggior parte della superficie agricola utilizzata (SAU) gestita da aziende agricole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ad alto input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 (secondo Eurostat circa 35% della SAU nazionale)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11,4% delle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emissioni di gas serra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in Italia proviene dal settore agricolo(reflui zootecnici e emissioni di ammoniaca da fertilizzanti) (ISTAT, 2018)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uso di 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fertilizzanti e prodotti fitosanitari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  <a:sym typeface="Wingdings"/>
              </a:rPr>
              <a:t></a:t>
            </a: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qualità delle acque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superficiali e sotterranee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Aree irrigate/Prelievi idrici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 Lt" panose="020B0403020202020204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E6AF81F-D586-A5B4-6503-E86C6825FFBB}"/>
              </a:ext>
            </a:extLst>
          </p:cNvPr>
          <p:cNvSpPr/>
          <p:nvPr/>
        </p:nvSpPr>
        <p:spPr>
          <a:xfrm>
            <a:off x="260012" y="4755302"/>
            <a:ext cx="4572000" cy="1940957"/>
          </a:xfrm>
          <a:prstGeom prst="roundRect">
            <a:avLst/>
          </a:prstGeom>
          <a:noFill/>
          <a:ln w="25400" cap="flat" cmpd="sng" algn="ctr">
            <a:solidFill>
              <a:schemeClr val="accent1"/>
            </a:solidFill>
            <a:prstDash val="solid"/>
          </a:ln>
          <a:effectLst/>
        </p:spPr>
        <p:txBody>
          <a:bodyPr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impoverimento del paesaggio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LT Std Lt" panose="020B0403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perdita colture tradizionali/identità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,  elementi lineari (siepi e filari, rete irrigua, strade rurali, terrazzamenti),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landscape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 features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Lt" panose="020B0403020202020204"/>
              </a:rPr>
              <a:t>Interferenze/effetti visivi percettivi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1B495CD-81F6-C7FC-0938-D3B82FC3E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497" y="703384"/>
            <a:ext cx="6623524" cy="56529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237D79-2C7D-3B38-7E72-240673FAB523}"/>
              </a:ext>
            </a:extLst>
          </p:cNvPr>
          <p:cNvSpPr txBox="1"/>
          <p:nvPr/>
        </p:nvSpPr>
        <p:spPr>
          <a:xfrm>
            <a:off x="5213605" y="6352143"/>
            <a:ext cx="77548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HelveticaNeueLT Std Lt" panose="020B0403020202020204"/>
              </a:rPr>
              <a:t>High-input farms – Source: Eurostat, 2019</a:t>
            </a:r>
          </a:p>
        </p:txBody>
      </p:sp>
      <p:pic>
        <p:nvPicPr>
          <p:cNvPr id="4" name="Immagine 3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19A52FDE-B487-543B-EA87-10967CCBF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224" y="667512"/>
            <a:ext cx="1353312" cy="18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51609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 grafico Presentazioni DIST 16_9 EN</Template>
  <TotalTime>0</TotalTime>
  <Words>3678</Words>
  <Application>Microsoft Office PowerPoint</Application>
  <PresentationFormat>Widescreen</PresentationFormat>
  <Paragraphs>317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Century Gothic</vt:lpstr>
      <vt:lpstr>HelveticaNeueLT Std</vt:lpstr>
      <vt:lpstr>HelveticaNeueLT Std Lt</vt:lpstr>
      <vt:lpstr>Webdings</vt:lpstr>
      <vt:lpstr>Wingdings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Cinzia Pagano</dc:creator>
  <cp:lastModifiedBy>Alessandra Tasso</cp:lastModifiedBy>
  <cp:revision>163</cp:revision>
  <cp:lastPrinted>2023-06-05T15:17:36Z</cp:lastPrinted>
  <dcterms:created xsi:type="dcterms:W3CDTF">2021-05-26T08:19:00Z</dcterms:created>
  <dcterms:modified xsi:type="dcterms:W3CDTF">2023-06-06T07:22:15Z</dcterms:modified>
</cp:coreProperties>
</file>