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9" r:id="rId14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F5F0ED"/>
    <a:srgbClr val="AECF00"/>
    <a:srgbClr val="604636"/>
    <a:srgbClr val="463247"/>
    <a:srgbClr val="4B3048"/>
    <a:srgbClr val="D3BBD0"/>
    <a:srgbClr val="AD7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D92F5-967B-429C-A5C7-5D3028BC9FE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1EEB123-9252-43B7-86B4-5679ACE1E1A4}">
      <dgm:prSet phldrT="[Testo]" phldr="1"/>
      <dgm:spPr>
        <a:solidFill>
          <a:srgbClr val="F5F0ED"/>
        </a:solidFill>
      </dgm:spPr>
      <dgm:t>
        <a:bodyPr/>
        <a:lstStyle/>
        <a:p>
          <a:endParaRPr lang="it-IT" dirty="0"/>
        </a:p>
      </dgm:t>
    </dgm:pt>
    <dgm:pt modelId="{B78621C1-757A-43A5-8844-3F8B60F36355}" type="parTrans" cxnId="{5C68D7A2-D75D-4D8D-A749-2C8A95C8AEC3}">
      <dgm:prSet/>
      <dgm:spPr/>
      <dgm:t>
        <a:bodyPr/>
        <a:lstStyle/>
        <a:p>
          <a:endParaRPr lang="it-IT"/>
        </a:p>
      </dgm:t>
    </dgm:pt>
    <dgm:pt modelId="{E2360375-60B0-4B22-BBFE-E57BCA781D1C}" type="sibTrans" cxnId="{5C68D7A2-D75D-4D8D-A749-2C8A95C8AEC3}">
      <dgm:prSet/>
      <dgm:spPr/>
      <dgm:t>
        <a:bodyPr/>
        <a:lstStyle/>
        <a:p>
          <a:endParaRPr lang="it-IT"/>
        </a:p>
      </dgm:t>
    </dgm:pt>
    <dgm:pt modelId="{6634444E-D99B-4A46-AF34-A4E7C08634EE}">
      <dgm:prSet phldrT="[Testo]" phldr="1"/>
      <dgm:spPr>
        <a:solidFill>
          <a:srgbClr val="F5F0ED"/>
        </a:solidFill>
      </dgm:spPr>
      <dgm:t>
        <a:bodyPr/>
        <a:lstStyle/>
        <a:p>
          <a:endParaRPr lang="it-IT" dirty="0"/>
        </a:p>
      </dgm:t>
    </dgm:pt>
    <dgm:pt modelId="{63190024-F0C4-4793-851B-89E650E1DEAA}" type="parTrans" cxnId="{50B54A18-BFF8-463D-9155-E341C0E16BA9}">
      <dgm:prSet/>
      <dgm:spPr/>
      <dgm:t>
        <a:bodyPr/>
        <a:lstStyle/>
        <a:p>
          <a:endParaRPr lang="it-IT"/>
        </a:p>
      </dgm:t>
    </dgm:pt>
    <dgm:pt modelId="{BF58344C-DEEF-453F-9E93-F9FD269C1014}" type="sibTrans" cxnId="{50B54A18-BFF8-463D-9155-E341C0E16BA9}">
      <dgm:prSet/>
      <dgm:spPr/>
      <dgm:t>
        <a:bodyPr/>
        <a:lstStyle/>
        <a:p>
          <a:endParaRPr lang="it-IT"/>
        </a:p>
      </dgm:t>
    </dgm:pt>
    <dgm:pt modelId="{CA233415-372F-4102-8EB7-90387C8F4BC3}">
      <dgm:prSet phldrT="[Testo]" phldr="1"/>
      <dgm:spPr>
        <a:solidFill>
          <a:srgbClr val="F5F0ED"/>
        </a:solidFill>
      </dgm:spPr>
      <dgm:t>
        <a:bodyPr/>
        <a:lstStyle/>
        <a:p>
          <a:endParaRPr lang="it-IT" dirty="0"/>
        </a:p>
      </dgm:t>
    </dgm:pt>
    <dgm:pt modelId="{1CA9018B-BD1F-4820-B656-46ED74EFBE0E}" type="parTrans" cxnId="{89919F2C-7D80-49DF-82BE-F01C7A90CA94}">
      <dgm:prSet/>
      <dgm:spPr/>
      <dgm:t>
        <a:bodyPr/>
        <a:lstStyle/>
        <a:p>
          <a:endParaRPr lang="it-IT"/>
        </a:p>
      </dgm:t>
    </dgm:pt>
    <dgm:pt modelId="{D9C78EFE-56A4-4501-926D-4980136C1049}" type="sibTrans" cxnId="{89919F2C-7D80-49DF-82BE-F01C7A90CA94}">
      <dgm:prSet/>
      <dgm:spPr/>
      <dgm:t>
        <a:bodyPr/>
        <a:lstStyle/>
        <a:p>
          <a:endParaRPr lang="it-IT"/>
        </a:p>
      </dgm:t>
    </dgm:pt>
    <dgm:pt modelId="{2833EF7C-4F01-4978-9D35-B5E06C52CC64}" type="pres">
      <dgm:prSet presAssocID="{419D92F5-967B-429C-A5C7-5D3028BC9FED}" presName="compositeShape" presStyleCnt="0">
        <dgm:presLayoutVars>
          <dgm:chMax val="7"/>
          <dgm:dir/>
          <dgm:resizeHandles val="exact"/>
        </dgm:presLayoutVars>
      </dgm:prSet>
      <dgm:spPr/>
    </dgm:pt>
    <dgm:pt modelId="{0ACDAFD0-4F58-4516-B29D-5B59553789D2}" type="pres">
      <dgm:prSet presAssocID="{419D92F5-967B-429C-A5C7-5D3028BC9FED}" presName="wedge1" presStyleLbl="node1" presStyleIdx="0" presStyleCnt="3"/>
      <dgm:spPr/>
    </dgm:pt>
    <dgm:pt modelId="{027CFD56-183B-4F9F-9240-A25CCEE37FB6}" type="pres">
      <dgm:prSet presAssocID="{419D92F5-967B-429C-A5C7-5D3028BC9FED}" presName="dummy1a" presStyleCnt="0"/>
      <dgm:spPr/>
    </dgm:pt>
    <dgm:pt modelId="{0FD17348-9A8E-401B-A1EB-560EAB96048A}" type="pres">
      <dgm:prSet presAssocID="{419D92F5-967B-429C-A5C7-5D3028BC9FED}" presName="dummy1b" presStyleCnt="0"/>
      <dgm:spPr/>
    </dgm:pt>
    <dgm:pt modelId="{B7C2F032-012B-41D5-A91D-0CD190A1FA9E}" type="pres">
      <dgm:prSet presAssocID="{419D92F5-967B-429C-A5C7-5D3028BC9F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3108186-DEFB-4A3E-B7AE-13C7DE70173D}" type="pres">
      <dgm:prSet presAssocID="{419D92F5-967B-429C-A5C7-5D3028BC9FED}" presName="wedge2" presStyleLbl="node1" presStyleIdx="1" presStyleCnt="3"/>
      <dgm:spPr/>
    </dgm:pt>
    <dgm:pt modelId="{BB1F9303-7C13-4F43-A7CB-1BD90DC366EC}" type="pres">
      <dgm:prSet presAssocID="{419D92F5-967B-429C-A5C7-5D3028BC9FED}" presName="dummy2a" presStyleCnt="0"/>
      <dgm:spPr/>
    </dgm:pt>
    <dgm:pt modelId="{528257C5-2D7D-41A2-8D76-D406940E95EB}" type="pres">
      <dgm:prSet presAssocID="{419D92F5-967B-429C-A5C7-5D3028BC9FED}" presName="dummy2b" presStyleCnt="0"/>
      <dgm:spPr/>
    </dgm:pt>
    <dgm:pt modelId="{F26EC4F2-9976-4695-A394-DDD33BA1F256}" type="pres">
      <dgm:prSet presAssocID="{419D92F5-967B-429C-A5C7-5D3028BC9F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B3F4BA-DE2C-4290-8A70-4C6F622CC63F}" type="pres">
      <dgm:prSet presAssocID="{419D92F5-967B-429C-A5C7-5D3028BC9FED}" presName="wedge3" presStyleLbl="node1" presStyleIdx="2" presStyleCnt="3"/>
      <dgm:spPr/>
    </dgm:pt>
    <dgm:pt modelId="{6C814C69-713B-4E6F-B003-768191D33970}" type="pres">
      <dgm:prSet presAssocID="{419D92F5-967B-429C-A5C7-5D3028BC9FED}" presName="dummy3a" presStyleCnt="0"/>
      <dgm:spPr/>
    </dgm:pt>
    <dgm:pt modelId="{1914EF4D-8E91-42B7-9890-7506A47B40B8}" type="pres">
      <dgm:prSet presAssocID="{419D92F5-967B-429C-A5C7-5D3028BC9FED}" presName="dummy3b" presStyleCnt="0"/>
      <dgm:spPr/>
    </dgm:pt>
    <dgm:pt modelId="{D9EAD8D5-0A09-4F3A-B4BD-6B23095DB7DA}" type="pres">
      <dgm:prSet presAssocID="{419D92F5-967B-429C-A5C7-5D3028BC9F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90DB67D-5ED3-4081-88F3-AA32A9EDCBB6}" type="pres">
      <dgm:prSet presAssocID="{E2360375-60B0-4B22-BBFE-E57BCA781D1C}" presName="arrowWedge1" presStyleLbl="fgSibTrans2D1" presStyleIdx="0" presStyleCnt="3"/>
      <dgm:spPr>
        <a:solidFill>
          <a:srgbClr val="AECF00"/>
        </a:solidFill>
        <a:ln>
          <a:solidFill>
            <a:srgbClr val="F5F0ED"/>
          </a:solidFill>
        </a:ln>
      </dgm:spPr>
    </dgm:pt>
    <dgm:pt modelId="{A20E0558-B947-4ED4-8A11-F4BCAE2AA543}" type="pres">
      <dgm:prSet presAssocID="{BF58344C-DEEF-453F-9E93-F9FD269C1014}" presName="arrowWedge2" presStyleLbl="fgSibTrans2D1" presStyleIdx="1" presStyleCnt="3"/>
      <dgm:spPr>
        <a:solidFill>
          <a:srgbClr val="AECF00"/>
        </a:solidFill>
      </dgm:spPr>
    </dgm:pt>
    <dgm:pt modelId="{646F4021-B462-46F7-9F5E-9AC2467DE271}" type="pres">
      <dgm:prSet presAssocID="{D9C78EFE-56A4-4501-926D-4980136C1049}" presName="arrowWedge3" presStyleLbl="fgSibTrans2D1" presStyleIdx="2" presStyleCnt="3"/>
      <dgm:spPr>
        <a:solidFill>
          <a:srgbClr val="AECF00"/>
        </a:solidFill>
        <a:ln>
          <a:solidFill>
            <a:srgbClr val="F5F0ED"/>
          </a:solidFill>
        </a:ln>
      </dgm:spPr>
    </dgm:pt>
  </dgm:ptLst>
  <dgm:cxnLst>
    <dgm:cxn modelId="{50B54A18-BFF8-463D-9155-E341C0E16BA9}" srcId="{419D92F5-967B-429C-A5C7-5D3028BC9FED}" destId="{6634444E-D99B-4A46-AF34-A4E7C08634EE}" srcOrd="1" destOrd="0" parTransId="{63190024-F0C4-4793-851B-89E650E1DEAA}" sibTransId="{BF58344C-DEEF-453F-9E93-F9FD269C1014}"/>
    <dgm:cxn modelId="{89919F2C-7D80-49DF-82BE-F01C7A90CA94}" srcId="{419D92F5-967B-429C-A5C7-5D3028BC9FED}" destId="{CA233415-372F-4102-8EB7-90387C8F4BC3}" srcOrd="2" destOrd="0" parTransId="{1CA9018B-BD1F-4820-B656-46ED74EFBE0E}" sibTransId="{D9C78EFE-56A4-4501-926D-4980136C1049}"/>
    <dgm:cxn modelId="{A2B99043-4D08-4DB9-A7E3-3A74FEE3FEF2}" type="presOf" srcId="{419D92F5-967B-429C-A5C7-5D3028BC9FED}" destId="{2833EF7C-4F01-4978-9D35-B5E06C52CC64}" srcOrd="0" destOrd="0" presId="urn:microsoft.com/office/officeart/2005/8/layout/cycle8"/>
    <dgm:cxn modelId="{4D790466-2E4A-4527-AFFA-FEC43F796DC1}" type="presOf" srcId="{6634444E-D99B-4A46-AF34-A4E7C08634EE}" destId="{F26EC4F2-9976-4695-A394-DDD33BA1F256}" srcOrd="1" destOrd="0" presId="urn:microsoft.com/office/officeart/2005/8/layout/cycle8"/>
    <dgm:cxn modelId="{E70EED7C-3AFA-4767-85B3-1B92C778FE1B}" type="presOf" srcId="{CA233415-372F-4102-8EB7-90387C8F4BC3}" destId="{D9EAD8D5-0A09-4F3A-B4BD-6B23095DB7DA}" srcOrd="1" destOrd="0" presId="urn:microsoft.com/office/officeart/2005/8/layout/cycle8"/>
    <dgm:cxn modelId="{5C68D7A2-D75D-4D8D-A749-2C8A95C8AEC3}" srcId="{419D92F5-967B-429C-A5C7-5D3028BC9FED}" destId="{31EEB123-9252-43B7-86B4-5679ACE1E1A4}" srcOrd="0" destOrd="0" parTransId="{B78621C1-757A-43A5-8844-3F8B60F36355}" sibTransId="{E2360375-60B0-4B22-BBFE-E57BCA781D1C}"/>
    <dgm:cxn modelId="{1FCEB5AB-5B88-49A3-B292-445949894420}" type="presOf" srcId="{31EEB123-9252-43B7-86B4-5679ACE1E1A4}" destId="{B7C2F032-012B-41D5-A91D-0CD190A1FA9E}" srcOrd="1" destOrd="0" presId="urn:microsoft.com/office/officeart/2005/8/layout/cycle8"/>
    <dgm:cxn modelId="{8EDE74BC-E634-44D1-BC6B-F6F2CCD8A50B}" type="presOf" srcId="{CA233415-372F-4102-8EB7-90387C8F4BC3}" destId="{E5B3F4BA-DE2C-4290-8A70-4C6F622CC63F}" srcOrd="0" destOrd="0" presId="urn:microsoft.com/office/officeart/2005/8/layout/cycle8"/>
    <dgm:cxn modelId="{37A738BD-68CE-4F83-8798-A35384086B72}" type="presOf" srcId="{31EEB123-9252-43B7-86B4-5679ACE1E1A4}" destId="{0ACDAFD0-4F58-4516-B29D-5B59553789D2}" srcOrd="0" destOrd="0" presId="urn:microsoft.com/office/officeart/2005/8/layout/cycle8"/>
    <dgm:cxn modelId="{A6A623FF-15A4-416C-AC09-D9A8AF4B4970}" type="presOf" srcId="{6634444E-D99B-4A46-AF34-A4E7C08634EE}" destId="{C3108186-DEFB-4A3E-B7AE-13C7DE70173D}" srcOrd="0" destOrd="0" presId="urn:microsoft.com/office/officeart/2005/8/layout/cycle8"/>
    <dgm:cxn modelId="{E38C2CAB-AB6C-4E26-BDA1-9D93CFBCAF2F}" type="presParOf" srcId="{2833EF7C-4F01-4978-9D35-B5E06C52CC64}" destId="{0ACDAFD0-4F58-4516-B29D-5B59553789D2}" srcOrd="0" destOrd="0" presId="urn:microsoft.com/office/officeart/2005/8/layout/cycle8"/>
    <dgm:cxn modelId="{6D80559F-943F-4E25-9823-7DC5C6F24C9C}" type="presParOf" srcId="{2833EF7C-4F01-4978-9D35-B5E06C52CC64}" destId="{027CFD56-183B-4F9F-9240-A25CCEE37FB6}" srcOrd="1" destOrd="0" presId="urn:microsoft.com/office/officeart/2005/8/layout/cycle8"/>
    <dgm:cxn modelId="{14BF17F9-EEBC-4795-BC22-A1E6EB460FEB}" type="presParOf" srcId="{2833EF7C-4F01-4978-9D35-B5E06C52CC64}" destId="{0FD17348-9A8E-401B-A1EB-560EAB96048A}" srcOrd="2" destOrd="0" presId="urn:microsoft.com/office/officeart/2005/8/layout/cycle8"/>
    <dgm:cxn modelId="{B54791FA-98A5-4C36-9DAB-379F335A13A4}" type="presParOf" srcId="{2833EF7C-4F01-4978-9D35-B5E06C52CC64}" destId="{B7C2F032-012B-41D5-A91D-0CD190A1FA9E}" srcOrd="3" destOrd="0" presId="urn:microsoft.com/office/officeart/2005/8/layout/cycle8"/>
    <dgm:cxn modelId="{8A26D878-AA35-42F5-A4C0-84647A1680FC}" type="presParOf" srcId="{2833EF7C-4F01-4978-9D35-B5E06C52CC64}" destId="{C3108186-DEFB-4A3E-B7AE-13C7DE70173D}" srcOrd="4" destOrd="0" presId="urn:microsoft.com/office/officeart/2005/8/layout/cycle8"/>
    <dgm:cxn modelId="{490D2D71-7125-41F8-9B86-CCD671EB67C4}" type="presParOf" srcId="{2833EF7C-4F01-4978-9D35-B5E06C52CC64}" destId="{BB1F9303-7C13-4F43-A7CB-1BD90DC366EC}" srcOrd="5" destOrd="0" presId="urn:microsoft.com/office/officeart/2005/8/layout/cycle8"/>
    <dgm:cxn modelId="{7E23F3B8-A9A3-4AC6-ABCA-E9DBF9C7A34B}" type="presParOf" srcId="{2833EF7C-4F01-4978-9D35-B5E06C52CC64}" destId="{528257C5-2D7D-41A2-8D76-D406940E95EB}" srcOrd="6" destOrd="0" presId="urn:microsoft.com/office/officeart/2005/8/layout/cycle8"/>
    <dgm:cxn modelId="{A1584D41-4A58-44CA-9AF3-472B9DD2481A}" type="presParOf" srcId="{2833EF7C-4F01-4978-9D35-B5E06C52CC64}" destId="{F26EC4F2-9976-4695-A394-DDD33BA1F256}" srcOrd="7" destOrd="0" presId="urn:microsoft.com/office/officeart/2005/8/layout/cycle8"/>
    <dgm:cxn modelId="{F0AFF55D-EE33-48EA-AAF6-B6D7293F8013}" type="presParOf" srcId="{2833EF7C-4F01-4978-9D35-B5E06C52CC64}" destId="{E5B3F4BA-DE2C-4290-8A70-4C6F622CC63F}" srcOrd="8" destOrd="0" presId="urn:microsoft.com/office/officeart/2005/8/layout/cycle8"/>
    <dgm:cxn modelId="{FF10333A-1E67-4872-ACD7-F2BB0B2CCD9F}" type="presParOf" srcId="{2833EF7C-4F01-4978-9D35-B5E06C52CC64}" destId="{6C814C69-713B-4E6F-B003-768191D33970}" srcOrd="9" destOrd="0" presId="urn:microsoft.com/office/officeart/2005/8/layout/cycle8"/>
    <dgm:cxn modelId="{0F750CFA-8FDA-4692-9C53-5718EC23122F}" type="presParOf" srcId="{2833EF7C-4F01-4978-9D35-B5E06C52CC64}" destId="{1914EF4D-8E91-42B7-9890-7506A47B40B8}" srcOrd="10" destOrd="0" presId="urn:microsoft.com/office/officeart/2005/8/layout/cycle8"/>
    <dgm:cxn modelId="{2F005C9D-0210-4687-AD61-F6B7DEF36016}" type="presParOf" srcId="{2833EF7C-4F01-4978-9D35-B5E06C52CC64}" destId="{D9EAD8D5-0A09-4F3A-B4BD-6B23095DB7DA}" srcOrd="11" destOrd="0" presId="urn:microsoft.com/office/officeart/2005/8/layout/cycle8"/>
    <dgm:cxn modelId="{282A5D70-29A4-4458-8DD2-883855B7F0D6}" type="presParOf" srcId="{2833EF7C-4F01-4978-9D35-B5E06C52CC64}" destId="{990DB67D-5ED3-4081-88F3-AA32A9EDCBB6}" srcOrd="12" destOrd="0" presId="urn:microsoft.com/office/officeart/2005/8/layout/cycle8"/>
    <dgm:cxn modelId="{AEA4212B-0444-4E2A-9FE3-CBE539F9B514}" type="presParOf" srcId="{2833EF7C-4F01-4978-9D35-B5E06C52CC64}" destId="{A20E0558-B947-4ED4-8A11-F4BCAE2AA543}" srcOrd="13" destOrd="0" presId="urn:microsoft.com/office/officeart/2005/8/layout/cycle8"/>
    <dgm:cxn modelId="{804F6549-5ECB-40DC-93A2-93696C01315F}" type="presParOf" srcId="{2833EF7C-4F01-4978-9D35-B5E06C52CC64}" destId="{646F4021-B462-46F7-9F5E-9AC2467DE27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DAFD0-4F58-4516-B29D-5B59553789D2}">
      <dsp:nvSpPr>
        <dsp:cNvPr id="0" name=""/>
        <dsp:cNvSpPr/>
      </dsp:nvSpPr>
      <dsp:spPr>
        <a:xfrm>
          <a:off x="1607025" y="335071"/>
          <a:ext cx="4330149" cy="4330149"/>
        </a:xfrm>
        <a:prstGeom prst="pie">
          <a:avLst>
            <a:gd name="adj1" fmla="val 16200000"/>
            <a:gd name="adj2" fmla="val 1800000"/>
          </a:avLst>
        </a:prstGeom>
        <a:solidFill>
          <a:srgbClr val="F5F0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100" kern="1200" dirty="0"/>
        </a:p>
      </dsp:txBody>
      <dsp:txXfrm>
        <a:off x="3889117" y="1252650"/>
        <a:ext cx="1546482" cy="1288735"/>
      </dsp:txXfrm>
    </dsp:sp>
    <dsp:sp modelId="{C3108186-DEFB-4A3E-B7AE-13C7DE70173D}">
      <dsp:nvSpPr>
        <dsp:cNvPr id="0" name=""/>
        <dsp:cNvSpPr/>
      </dsp:nvSpPr>
      <dsp:spPr>
        <a:xfrm>
          <a:off x="1517845" y="489719"/>
          <a:ext cx="4330149" cy="4330149"/>
        </a:xfrm>
        <a:prstGeom prst="pie">
          <a:avLst>
            <a:gd name="adj1" fmla="val 1800000"/>
            <a:gd name="adj2" fmla="val 9000000"/>
          </a:avLst>
        </a:prstGeom>
        <a:solidFill>
          <a:srgbClr val="F5F0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200" kern="1200" dirty="0"/>
        </a:p>
      </dsp:txBody>
      <dsp:txXfrm>
        <a:off x="2548833" y="3299161"/>
        <a:ext cx="2319723" cy="1134086"/>
      </dsp:txXfrm>
    </dsp:sp>
    <dsp:sp modelId="{E5B3F4BA-DE2C-4290-8A70-4C6F622CC63F}">
      <dsp:nvSpPr>
        <dsp:cNvPr id="0" name=""/>
        <dsp:cNvSpPr/>
      </dsp:nvSpPr>
      <dsp:spPr>
        <a:xfrm>
          <a:off x="1428664" y="335071"/>
          <a:ext cx="4330149" cy="4330149"/>
        </a:xfrm>
        <a:prstGeom prst="pie">
          <a:avLst>
            <a:gd name="adj1" fmla="val 9000000"/>
            <a:gd name="adj2" fmla="val 16200000"/>
          </a:avLst>
        </a:prstGeom>
        <a:solidFill>
          <a:srgbClr val="F5F0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100" kern="1200" dirty="0"/>
        </a:p>
      </dsp:txBody>
      <dsp:txXfrm>
        <a:off x="1930240" y="1252650"/>
        <a:ext cx="1546482" cy="1288735"/>
      </dsp:txXfrm>
    </dsp:sp>
    <dsp:sp modelId="{990DB67D-5ED3-4081-88F3-AA32A9EDCBB6}">
      <dsp:nvSpPr>
        <dsp:cNvPr id="0" name=""/>
        <dsp:cNvSpPr/>
      </dsp:nvSpPr>
      <dsp:spPr>
        <a:xfrm>
          <a:off x="1339326" y="67014"/>
          <a:ext cx="4866263" cy="48662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AECF00"/>
        </a:solidFill>
        <a:ln>
          <a:solidFill>
            <a:srgbClr val="F5F0E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E0558-B947-4ED4-8A11-F4BCAE2AA543}">
      <dsp:nvSpPr>
        <dsp:cNvPr id="0" name=""/>
        <dsp:cNvSpPr/>
      </dsp:nvSpPr>
      <dsp:spPr>
        <a:xfrm>
          <a:off x="1249788" y="221388"/>
          <a:ext cx="4866263" cy="48662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AEC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F4021-B462-46F7-9F5E-9AC2467DE271}">
      <dsp:nvSpPr>
        <dsp:cNvPr id="0" name=""/>
        <dsp:cNvSpPr/>
      </dsp:nvSpPr>
      <dsp:spPr>
        <a:xfrm>
          <a:off x="1160250" y="67014"/>
          <a:ext cx="4866263" cy="48662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AECF00"/>
        </a:solidFill>
        <a:ln>
          <a:solidFill>
            <a:srgbClr val="F5F0E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93DF0E8-ED07-B484-C3BF-6C8AB9DDD5F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F2B4C6-0661-37EB-4BFC-D580E5E06E2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61C3B2-3813-2D00-2A9C-384B5E28B43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357ECE-7B7D-11D5-9965-C26773B6D2C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107CBA-931A-4D20-9677-532B4825F90C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48323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1515BD-87B2-5350-17BE-B393C6ABEF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F49FE7F-8AB6-BD62-F6B5-2CBEEE1BAFA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F5423799-C835-BFB4-7B7E-C08B9352757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145618-A7C6-EC4D-D7CD-F9DCF38DF57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CA5E41-4D72-2B5B-2108-D642C7B946C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707A9-6EBF-7845-1212-DFD5630AEA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A7926C5-B49E-4EBA-835E-BF5A63C3994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92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1122F68-78D4-27E8-BA40-09AC8ADA644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9D4EE0-66AA-490E-BB28-BA792683B6A5}" type="slidenum">
              <a:t>1</a:t>
            </a:fld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4BA270A0-E6B1-7B2E-850B-17FFA2831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AB844F4C-C83C-E016-64A5-E1EE8B0BC5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309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150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33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75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2</a:t>
            </a:fld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3</a:t>
            </a:fld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017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4</a:t>
            </a:fld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99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5</a:t>
            </a:fld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75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6</a:t>
            </a:fld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96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5999" marR="0" lvl="0" indent="-215999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srgbClr val="004586"/>
                </a:solidFill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Online Travel Agency</a:t>
            </a:r>
            <a:r>
              <a:rPr lang="it-IT" sz="20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b="1" dirty="0">
                <a:solidFill>
                  <a:srgbClr val="004586"/>
                </a:solidFill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OTA</a:t>
            </a:r>
            <a:r>
              <a:rPr lang="it-IT" sz="20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it-IT" sz="20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nuovo </a:t>
            </a:r>
            <a:r>
              <a:rPr lang="it-IT" sz="2000" b="1" dirty="0">
                <a:solidFill>
                  <a:srgbClr val="004586"/>
                </a:solidFill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strumento di monitoraggio </a:t>
            </a:r>
            <a:r>
              <a:rPr lang="it-IT" sz="20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dell’offerte sui </a:t>
            </a:r>
            <a:r>
              <a:rPr lang="it-IT" sz="2000" b="1" dirty="0">
                <a:solidFill>
                  <a:srgbClr val="004586"/>
                </a:solidFill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canali on-line </a:t>
            </a:r>
            <a:r>
              <a:rPr lang="it-IT" sz="20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delle </a:t>
            </a:r>
            <a:r>
              <a:rPr lang="it-IT" sz="20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che mostra come le diverse aree-prodotto presentino sul mercato la propria offerta in modalità differenti.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363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97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5A096EB-BD78-C30B-1BAE-3982E3022D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C40CE-CA9F-418D-AB6A-9DD74D3C8458}" type="slidenum">
              <a:t>9</a:t>
            </a:fld>
            <a:endParaRPr lang="it-IT" sz="1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B5717A03-A1BA-AB2C-1830-C05639A2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56626C7-1ED6-3CA2-2D76-0DAA4F923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648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556F5-B84F-3297-06B8-A1552DD620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F9254CB-7410-6848-2810-783FED5515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453FD8-8B42-D4BE-4815-8885648FD0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A14989-4612-BED1-EA50-148FF9404E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998E39-9C54-5D3D-787C-38498FEF3F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91A9BA-1BEF-4A93-89EC-32FDF538B0E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05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67918-9391-9C7D-56E6-F0BD32BAAB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EF2C6F-0393-5C6C-8963-A39308BBEE0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AF6C5E-A216-66FD-1911-B638D962CD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476DC2-DAB6-FD1B-FE1B-495856C0F8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65E15F-3336-F1A6-D29B-65574B3EC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41E7F9-B9C0-42A4-B95F-525B6038544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47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2D078F0-E25D-E8E4-478F-DBFD891AC50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A2FE5B-B5CB-00F3-2F96-5E12C781ADF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EEEA32-4F2C-31AA-C135-EE0B35C6B6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6871FA-290E-24CB-42B4-344684C3E4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7E6BBC-FE25-2C6D-326D-700509A950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EF3F93-EBD9-4880-9DF6-08DC055857F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1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72DD19-AAC6-493D-EAFE-7E62022E69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F7C9EF-36F6-309F-59F4-954432B05CD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B96AB2-6203-422A-B9DC-32C44CC4E0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7B9905-17FD-B9A8-41D1-77C05ACC71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ADAB7F-7D07-106D-0622-8DF5182D2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054A11-FEAE-4CF6-B79C-9729E69F39B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52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A2D340-9E60-F38A-178E-3421565FA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4DE4CE-F4F3-3F0E-30BA-840540F433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14C279-F925-2336-A879-CF26D4E2F1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2D11DD-88C2-32A3-E8AB-A980BB02F1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89032B-5821-7BAB-0E9C-624FD59932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3CE519-1D8F-4ABA-84D0-81BC6AA161B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80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81EA3B-59A2-24D2-7CF4-BA12EA309B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E3255-C0C5-F1C5-D13E-DED3730CC4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387341-8563-1622-67A6-6323B1E51A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2B3AC1-DC06-391B-1F11-EBC41F591B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F97C4D-EB71-1A88-A3FE-5C1783423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3AB149-BC49-2110-A346-1CECEEAAC1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E89B30-B9BE-4CF4-8031-D6EFB73FA3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39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12B48-A78C-4DD6-08CB-12CCE1AF32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DDC402-E576-6DDB-2C0F-3276254AF6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5B2C07-F3AC-3F6C-8D9A-6F1DCB8A4B1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3FD391-5058-EFD3-091C-874A5B0F81F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DC15E4-8211-637E-9BFC-8CE93740822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DD9532B-AEEA-C996-343D-2FB9972BDE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6CF7915-570B-67AF-6C92-10B8D829E0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C54318-1385-4B60-515B-D704FC4E72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4A6819-DBE9-4D36-9CEC-094D0B8A92A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66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88610-FD46-E3D8-58A4-2E23C1655B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61EF4A-DC66-9D16-0004-59CD16395C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690897-40D7-A0A5-B5EC-35EBCAC0A2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A7BC68F-9C3C-2355-179F-E81320355D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B1CDD4-9E68-4200-A75A-CAE9B164A11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84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5D5019-99E6-61CF-1E6B-4828EC6499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CD0BEA4-0515-5EFC-7772-B74CA26AE7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E95F22-06DA-EB1A-EEB3-EE84852499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F3D4A9-0B7F-4495-A8BE-DDF3319CCEF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1945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223DD-C493-EBD9-AF1A-15FE6DB6BB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8CFA17-337B-3E0E-DB2B-C3CBECB702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7893D9-397C-B5FD-1EA3-29C75E22902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8924B8-AB06-F60A-133D-D70E4A5AAA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C3C5E8-DD0E-3C18-F5D4-E73096A7BE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92EC30-457D-6EDA-4389-A5F6FC958F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B546D2-30C8-4030-A76F-8D2B466FC0B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60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D377E-B470-FBFA-6942-2224CF6C8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6D7861F-23A2-BE4E-C126-FAE0A7A5AB5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22FFDD-2925-0E32-35DD-140E472291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AC0562-5CC6-60A4-8039-81112CFF32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731C-3B0F-D34F-557B-BEBD3D7458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885F3A-A024-5281-47D1-6877FE9DE6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0548EF-2B71-42CB-AE32-8C73B02380A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7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0B5471-CCDC-AD20-BA27-F2FDE043D1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F4B571-6C55-BF55-14E2-472E06C1D2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DC8E53-1E24-E8E8-D16D-6582543F836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6A5276-DC46-CCB9-675F-47A9EB5D600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C0C9C8-BF23-7641-6261-8E14387FAE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45BEAA5-E9B2-4849-B817-4D82F5AD717C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31.pn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2.gif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1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Relationship Id="rId1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990EA78C-054D-0352-9E01-DFE861521806}"/>
              </a:ext>
            </a:extLst>
          </p:cNvPr>
          <p:cNvSpPr>
            <a:spLocks noMove="1" noResize="1"/>
          </p:cNvSpPr>
          <p:nvPr/>
        </p:nvSpPr>
        <p:spPr>
          <a:xfrm>
            <a:off x="287999" y="287999"/>
            <a:ext cx="9503999" cy="6983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5F0ED"/>
          </a:solidFill>
          <a:ln w="0" cap="flat">
            <a:solidFill>
              <a:srgbClr val="F2EDEA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61A23A74-F995-530F-C1A3-D97C247F02C4}"/>
              </a:ext>
            </a:extLst>
          </p:cNvPr>
          <p:cNvSpPr/>
          <p:nvPr/>
        </p:nvSpPr>
        <p:spPr>
          <a:xfrm>
            <a:off x="3456002" y="287999"/>
            <a:ext cx="3096002" cy="2879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04586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4E626AA-5BE4-3C06-7D1F-2D857D1695EC}"/>
              </a:ext>
            </a:extLst>
          </p:cNvPr>
          <p:cNvPicPr>
            <a:picLocks noMove="1" noResize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9203" y="960842"/>
            <a:ext cx="3261600" cy="9111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23FF5D-34A8-8488-960A-D50965DED686}"/>
              </a:ext>
            </a:extLst>
          </p:cNvPr>
          <p:cNvSpPr txBox="1"/>
          <p:nvPr/>
        </p:nvSpPr>
        <p:spPr>
          <a:xfrm>
            <a:off x="3456002" y="2664003"/>
            <a:ext cx="6046634" cy="173870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004586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 Turismo e della Cultura</a:t>
            </a:r>
          </a:p>
          <a:p>
            <a:pPr marL="0" marR="0" lvl="0" indent="0" algn="l" defTabSz="914400" rtl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4586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Comunità di lavoro Regio Insubrica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i="0" u="none" strike="noStrike" kern="1200" cap="none" spc="0" baseline="0" dirty="0">
              <a:solidFill>
                <a:srgbClr val="004586"/>
              </a:solidFill>
              <a:uFillTx/>
              <a:latin typeface="Conduit ITC Medium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BA30135B-E1EB-1B06-C238-755FA1D302CB}"/>
              </a:ext>
            </a:extLst>
          </p:cNvPr>
          <p:cNvSpPr txBox="1"/>
          <p:nvPr/>
        </p:nvSpPr>
        <p:spPr>
          <a:xfrm>
            <a:off x="3518903" y="3823609"/>
            <a:ext cx="4327196" cy="43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4586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ASSEMBLEA PLENARIA</a:t>
            </a:r>
          </a:p>
        </p:txBody>
      </p:sp>
      <p:sp>
        <p:nvSpPr>
          <p:cNvPr id="7" name="Figura a mano libera: forma 7">
            <a:extLst>
              <a:ext uri="{FF2B5EF4-FFF2-40B4-BE49-F238E27FC236}">
                <a16:creationId xmlns:a16="http://schemas.microsoft.com/office/drawing/2014/main" id="{D5EEDA90-9A19-24ED-3797-71678A3969C6}"/>
              </a:ext>
            </a:extLst>
          </p:cNvPr>
          <p:cNvSpPr/>
          <p:nvPr/>
        </p:nvSpPr>
        <p:spPr>
          <a:xfrm>
            <a:off x="1871996" y="4245550"/>
            <a:ext cx="1151997" cy="1079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CE84C285-6BFB-C357-6A4B-FB9447CF3D97}"/>
              </a:ext>
            </a:extLst>
          </p:cNvPr>
          <p:cNvSpPr txBox="1"/>
          <p:nvPr/>
        </p:nvSpPr>
        <p:spPr>
          <a:xfrm>
            <a:off x="1916221" y="4320000"/>
            <a:ext cx="1063546" cy="9675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dirty="0">
                <a:solidFill>
                  <a:srgbClr val="FFFFFF"/>
                </a:solidFill>
                <a:latin typeface="Conduit ITC Medium" pitchFamily="18"/>
                <a:ea typeface="SimSun" pitchFamily="2"/>
                <a:cs typeface="Lucida Sans" pitchFamily="2"/>
              </a:rPr>
              <a:t>05</a:t>
            </a:r>
            <a:r>
              <a:rPr lang="it-IT" sz="2800" b="0" i="0" u="none" strike="noStrike" kern="1200" cap="none" spc="0" baseline="0" dirty="0">
                <a:solidFill>
                  <a:srgbClr val="FFFFFF"/>
                </a:solidFill>
                <a:uFillTx/>
                <a:latin typeface="Conduit ITC Medium" pitchFamily="18"/>
                <a:ea typeface="SimSun" pitchFamily="2"/>
                <a:cs typeface="Lucida Sans" pitchFamily="2"/>
              </a:rPr>
              <a:t>/10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i="0" u="none" strike="noStrike" kern="1200" cap="none" spc="300" baseline="0" dirty="0">
                <a:solidFill>
                  <a:srgbClr val="FFFFFF"/>
                </a:solidFill>
                <a:uFillTx/>
                <a:latin typeface="Conduit ITC Medium" pitchFamily="18"/>
                <a:ea typeface="SimSun" pitchFamily="2"/>
                <a:cs typeface="Lucida Sans" pitchFamily="2"/>
              </a:rPr>
              <a:t>2022</a:t>
            </a:r>
          </a:p>
        </p:txBody>
      </p:sp>
      <p:sp>
        <p:nvSpPr>
          <p:cNvPr id="9" name="Connettore diritto 9">
            <a:extLst>
              <a:ext uri="{FF2B5EF4-FFF2-40B4-BE49-F238E27FC236}">
                <a16:creationId xmlns:a16="http://schemas.microsoft.com/office/drawing/2014/main" id="{5A36C05A-F5B8-58DC-C529-AF2312E822AD}"/>
              </a:ext>
            </a:extLst>
          </p:cNvPr>
          <p:cNvSpPr/>
          <p:nvPr/>
        </p:nvSpPr>
        <p:spPr>
          <a:xfrm>
            <a:off x="3566516" y="4785548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D0B7C521-6C4B-A577-1746-E09216D42BF6}"/>
              </a:ext>
            </a:extLst>
          </p:cNvPr>
          <p:cNvSpPr txBox="1"/>
          <p:nvPr/>
        </p:nvSpPr>
        <p:spPr>
          <a:xfrm>
            <a:off x="3518903" y="4882914"/>
            <a:ext cx="2671871" cy="4276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Novara, Castello Visconteo</a:t>
            </a:r>
          </a:p>
        </p:txBody>
      </p:sp>
      <p:pic>
        <p:nvPicPr>
          <p:cNvPr id="11" name="Immagine 11">
            <a:extLst>
              <a:ext uri="{FF2B5EF4-FFF2-40B4-BE49-F238E27FC236}">
                <a16:creationId xmlns:a16="http://schemas.microsoft.com/office/drawing/2014/main" id="{94B42CDF-5BF6-0BAA-F1F7-C9CB74DF61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478" y="5947145"/>
            <a:ext cx="3749039" cy="10433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277213" y="473037"/>
            <a:ext cx="298785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24060C-2F57-2D68-B7D5-7EB6A25A6223}"/>
              </a:ext>
            </a:extLst>
          </p:cNvPr>
          <p:cNvSpPr txBox="1"/>
          <p:nvPr/>
        </p:nvSpPr>
        <p:spPr>
          <a:xfrm>
            <a:off x="263446" y="1026277"/>
            <a:ext cx="7033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Linee di indirizzo strategico per il Turismo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Gli assi strategici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C2480B-A963-B9B9-B792-7985488EA89A}"/>
              </a:ext>
            </a:extLst>
          </p:cNvPr>
          <p:cNvSpPr txBox="1"/>
          <p:nvPr/>
        </p:nvSpPr>
        <p:spPr>
          <a:xfrm>
            <a:off x="263446" y="2009107"/>
            <a:ext cx="9312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Conduit ITC"/>
              </a:rPr>
              <a:t>Quali sono le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componenti fondamentali </a:t>
            </a:r>
            <a:r>
              <a:rPr lang="it-IT" dirty="0">
                <a:latin typeface="Conduit ITC"/>
              </a:rPr>
              <a:t>del settore turistico piemontese in termini di </a:t>
            </a:r>
            <a:r>
              <a:rPr lang="it-IT" b="1" dirty="0">
                <a:latin typeface="Conduit ITC"/>
              </a:rPr>
              <a:t>offerta</a:t>
            </a:r>
            <a:r>
              <a:rPr lang="it-IT" dirty="0">
                <a:latin typeface="Conduit ITC"/>
              </a:rPr>
              <a:t> e </a:t>
            </a:r>
            <a:r>
              <a:rPr lang="it-IT" b="1" dirty="0">
                <a:latin typeface="Conduit ITC"/>
              </a:rPr>
              <a:t>strategie di promo-comunicazione</a:t>
            </a:r>
            <a:r>
              <a:rPr lang="it-IT" dirty="0">
                <a:latin typeface="Conduit ITC"/>
              </a:rPr>
              <a:t>?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F72D9E3-F8BE-72E2-C4F7-6B2CBCE3EAAD}"/>
              </a:ext>
            </a:extLst>
          </p:cNvPr>
          <p:cNvSpPr/>
          <p:nvPr/>
        </p:nvSpPr>
        <p:spPr>
          <a:xfrm>
            <a:off x="4847371" y="2700018"/>
            <a:ext cx="1921653" cy="18249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4586"/>
                </a:solidFill>
                <a:latin typeface="Conduit ITC"/>
              </a:rPr>
              <a:t>Prodotti</a:t>
            </a:r>
          </a:p>
          <a:p>
            <a:pPr algn="ctr"/>
            <a:r>
              <a:rPr lang="it-IT" b="1" dirty="0">
                <a:solidFill>
                  <a:srgbClr val="004586"/>
                </a:solidFill>
                <a:latin typeface="Conduit ITC"/>
              </a:rPr>
              <a:t>turistici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EA508DD-FA54-B10A-0455-D8EABAE0C221}"/>
              </a:ext>
            </a:extLst>
          </p:cNvPr>
          <p:cNvSpPr/>
          <p:nvPr/>
        </p:nvSpPr>
        <p:spPr>
          <a:xfrm>
            <a:off x="5451681" y="3968936"/>
            <a:ext cx="2094019" cy="19428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4586"/>
                </a:solidFill>
                <a:latin typeface="Conduit ITC"/>
              </a:rPr>
              <a:t>Infrastrutture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17257022-D75D-6610-0012-D6C594DBE4E6}"/>
              </a:ext>
            </a:extLst>
          </p:cNvPr>
          <p:cNvSpPr/>
          <p:nvPr/>
        </p:nvSpPr>
        <p:spPr>
          <a:xfrm>
            <a:off x="4907054" y="5332168"/>
            <a:ext cx="1947939" cy="18249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4586"/>
                </a:solidFill>
                <a:latin typeface="Conduit ITC"/>
              </a:rPr>
              <a:t>Ricettività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743F4AA-3077-5A8A-02F3-9E2A3874890F}"/>
              </a:ext>
            </a:extLst>
          </p:cNvPr>
          <p:cNvSpPr/>
          <p:nvPr/>
        </p:nvSpPr>
        <p:spPr>
          <a:xfrm>
            <a:off x="3046618" y="5321628"/>
            <a:ext cx="1947939" cy="18249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4586"/>
                </a:solidFill>
                <a:latin typeface="Conduit ITC"/>
              </a:rPr>
              <a:t>Accoglienza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B02F9A9A-8671-69AE-C559-5E5988141FC4}"/>
              </a:ext>
            </a:extLst>
          </p:cNvPr>
          <p:cNvSpPr/>
          <p:nvPr/>
        </p:nvSpPr>
        <p:spPr>
          <a:xfrm>
            <a:off x="2334667" y="4050110"/>
            <a:ext cx="1947939" cy="18249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4586"/>
                </a:solidFill>
                <a:latin typeface="Conduit ITC"/>
              </a:rPr>
              <a:t>Capitale</a:t>
            </a:r>
          </a:p>
          <a:p>
            <a:pPr algn="ctr"/>
            <a:r>
              <a:rPr lang="it-IT" b="1" dirty="0">
                <a:solidFill>
                  <a:srgbClr val="004586"/>
                </a:solidFill>
                <a:latin typeface="Conduit ITC"/>
              </a:rPr>
              <a:t>umano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6C18FBD-1685-8291-5846-5F0F0CA87A19}"/>
              </a:ext>
            </a:extLst>
          </p:cNvPr>
          <p:cNvSpPr/>
          <p:nvPr/>
        </p:nvSpPr>
        <p:spPr>
          <a:xfrm>
            <a:off x="2999315" y="2722248"/>
            <a:ext cx="1921653" cy="18249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80" b="1" dirty="0">
                <a:solidFill>
                  <a:srgbClr val="004586"/>
                </a:solidFill>
                <a:latin typeface="Conduit ITC"/>
              </a:rPr>
              <a:t>Promo-</a:t>
            </a:r>
          </a:p>
          <a:p>
            <a:pPr algn="ctr"/>
            <a:r>
              <a:rPr lang="it-IT" sz="1680" b="1" dirty="0">
                <a:solidFill>
                  <a:srgbClr val="004586"/>
                </a:solidFill>
                <a:latin typeface="Conduit ITC"/>
              </a:rPr>
              <a:t>comunicazione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64473CB-C598-D444-8A00-0A0B54C0560F}"/>
              </a:ext>
            </a:extLst>
          </p:cNvPr>
          <p:cNvSpPr/>
          <p:nvPr/>
        </p:nvSpPr>
        <p:spPr>
          <a:xfrm>
            <a:off x="4128844" y="4177092"/>
            <a:ext cx="1647929" cy="1457011"/>
          </a:xfrm>
          <a:prstGeom prst="rect">
            <a:avLst/>
          </a:prstGeom>
          <a:solidFill>
            <a:srgbClr val="AE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04586"/>
                </a:solidFill>
                <a:latin typeface="Conduit ITC"/>
              </a:rPr>
              <a:t>Assi</a:t>
            </a:r>
          </a:p>
          <a:p>
            <a:pPr algn="ctr"/>
            <a:r>
              <a:rPr lang="it-IT" sz="2800" b="1" dirty="0">
                <a:solidFill>
                  <a:srgbClr val="004586"/>
                </a:solidFill>
                <a:latin typeface="Conduit ITC"/>
              </a:rPr>
              <a:t>strategici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B949FF85-881A-F881-9927-12D88E44C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1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160194" y="473037"/>
            <a:ext cx="415804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10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70A6FB-3D32-8E49-B605-B642D588EF4F}"/>
              </a:ext>
            </a:extLst>
          </p:cNvPr>
          <p:cNvSpPr txBox="1"/>
          <p:nvPr/>
        </p:nvSpPr>
        <p:spPr>
          <a:xfrm>
            <a:off x="263446" y="1026277"/>
            <a:ext cx="7033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Linee di indirizzo strategico per il Turismo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I prodotti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A79D99-8A04-025B-4B01-C6FEEEF9CB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886" y="4561229"/>
            <a:ext cx="2542964" cy="142073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AD55456-3BD1-5107-96CB-2768371897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177" y="1637838"/>
            <a:ext cx="2552672" cy="1462299"/>
          </a:xfrm>
          <a:prstGeom prst="rect">
            <a:avLst/>
          </a:prstGeom>
          <a:solidFill>
            <a:srgbClr val="4B3048"/>
          </a:solidFill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CBE7637-F447-899C-A143-2365508646E6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7149" y="1638577"/>
            <a:ext cx="2520634" cy="1446163"/>
          </a:xfrm>
          <a:prstGeom prst="rect">
            <a:avLst/>
          </a:prstGeom>
          <a:solidFill>
            <a:srgbClr val="4B3048"/>
          </a:solidFill>
          <a:ln>
            <a:noFill/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7C74A08E-54DD-F315-767B-EE018E2DDF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2004" y="3117566"/>
            <a:ext cx="2555549" cy="143352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1548C337-9A3A-E91F-F000-5F2193C241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145" y="3103471"/>
            <a:ext cx="2464348" cy="141202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B4E75E57-580D-23E3-345C-A845F1477D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81" y="3114912"/>
            <a:ext cx="2538526" cy="140736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C1E463D-18DC-FEE1-8B84-B7DC53ABC7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1341" y="4527915"/>
            <a:ext cx="2620902" cy="1447054"/>
          </a:xfrm>
          <a:prstGeom prst="rect">
            <a:avLst/>
          </a:prstGeom>
          <a:solidFill>
            <a:srgbClr val="4B3048"/>
          </a:solidFill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B4CEE30-ADB6-B025-BE48-C11EDA5411D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520888" y="4551088"/>
            <a:ext cx="2511453" cy="145405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2666035-8FB4-EC8D-7D12-5F3404A073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799" y="1638574"/>
            <a:ext cx="2546475" cy="1453501"/>
          </a:xfrm>
          <a:prstGeom prst="rect">
            <a:avLst/>
          </a:prstGeom>
        </p:spPr>
      </p:pic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5A0FBFFA-E50A-7719-2566-43F0F73E9EBA}"/>
              </a:ext>
            </a:extLst>
          </p:cNvPr>
          <p:cNvSpPr/>
          <p:nvPr/>
        </p:nvSpPr>
        <p:spPr>
          <a:xfrm>
            <a:off x="-21147" y="4259423"/>
            <a:ext cx="7573390" cy="30408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0" u="none" strike="noStrike" kern="1200" cap="none" spc="0" baseline="0" dirty="0">
                <a:solidFill>
                  <a:srgbClr val="004586"/>
                </a:solidFill>
                <a:uFillTx/>
                <a:latin typeface="Conduit ITC"/>
                <a:ea typeface="SimSun" pitchFamily="2"/>
                <a:cs typeface="Lucida Sans" pitchFamily="2"/>
              </a:rPr>
              <a:t>Enogastronomia</a:t>
            </a: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339545EC-F2C9-6404-B6C9-BEF1F6E0377C}"/>
              </a:ext>
            </a:extLst>
          </p:cNvPr>
          <p:cNvSpPr/>
          <p:nvPr/>
        </p:nvSpPr>
        <p:spPr>
          <a:xfrm>
            <a:off x="2524507" y="2813170"/>
            <a:ext cx="7573390" cy="30408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0" u="none" strike="noStrike" kern="1200" cap="none" spc="0" baseline="0" dirty="0">
                <a:solidFill>
                  <a:srgbClr val="004586"/>
                </a:solidFill>
                <a:uFillTx/>
                <a:latin typeface="Conduit ITC"/>
                <a:ea typeface="SimSun" pitchFamily="2"/>
                <a:cs typeface="Lucida Sans" pitchFamily="2"/>
              </a:rPr>
              <a:t>Outdoor, Borghi &amp; Cammini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3C0BF281-1848-868A-8618-FB1102C5AF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149" y="5933787"/>
            <a:ext cx="2544667" cy="1338043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9C904660-07B7-CB17-CFD8-F6FFCC72BAF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40" y="5933787"/>
            <a:ext cx="2502499" cy="1242337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F167EF4C-BD18-1916-C6F6-08B6DC4EBC2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8" y="6005141"/>
            <a:ext cx="2525155" cy="1447054"/>
          </a:xfrm>
          <a:prstGeom prst="rect">
            <a:avLst/>
          </a:prstGeom>
        </p:spPr>
      </p:pic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F003D661-92B3-1ACD-1CFC-F9C1E6578021}"/>
              </a:ext>
            </a:extLst>
          </p:cNvPr>
          <p:cNvSpPr/>
          <p:nvPr/>
        </p:nvSpPr>
        <p:spPr>
          <a:xfrm>
            <a:off x="2517149" y="5701056"/>
            <a:ext cx="7580748" cy="30408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0" u="none" strike="noStrike" kern="1200" cap="none" spc="0" baseline="0" dirty="0">
                <a:solidFill>
                  <a:srgbClr val="004586"/>
                </a:solidFill>
                <a:uFillTx/>
                <a:latin typeface="Conduit ITC"/>
                <a:ea typeface="SimSun" pitchFamily="2"/>
                <a:cs typeface="Lucida Sans" pitchFamily="2"/>
              </a:rPr>
              <a:t>Eventi &amp; Sport</a:t>
            </a:r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E5198C55-13C0-990F-1A21-D490715178F8}"/>
              </a:ext>
            </a:extLst>
          </p:cNvPr>
          <p:cNvSpPr/>
          <p:nvPr/>
        </p:nvSpPr>
        <p:spPr>
          <a:xfrm>
            <a:off x="-24388" y="7178388"/>
            <a:ext cx="7559227" cy="30408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0" u="none" strike="noStrike" kern="1200" cap="none" spc="0" baseline="0" dirty="0">
                <a:solidFill>
                  <a:srgbClr val="004586"/>
                </a:solidFill>
                <a:uFillTx/>
                <a:latin typeface="Conduit ITC"/>
                <a:ea typeface="SimSun" pitchFamily="2"/>
                <a:cs typeface="Lucida Sans" pitchFamily="2"/>
              </a:rPr>
              <a:t>Castelli, Cultura e Fortezze</a:t>
            </a:r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451AC261-89D7-770E-EEA0-EBC61F464B6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160194" y="473037"/>
            <a:ext cx="415804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11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EFF159-8FF3-9466-F0A0-B498AC1D82B6}"/>
              </a:ext>
            </a:extLst>
          </p:cNvPr>
          <p:cNvSpPr txBox="1"/>
          <p:nvPr/>
        </p:nvSpPr>
        <p:spPr>
          <a:xfrm>
            <a:off x="263446" y="1026277"/>
            <a:ext cx="7033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Visit Piemonte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Comunicazione, Marketing e Osservatorio Turistico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3B3BF5D-0555-3A10-2BBF-0D8118895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  <p:grpSp>
        <p:nvGrpSpPr>
          <p:cNvPr id="36" name="Gruppo 35">
            <a:extLst>
              <a:ext uri="{FF2B5EF4-FFF2-40B4-BE49-F238E27FC236}">
                <a16:creationId xmlns:a16="http://schemas.microsoft.com/office/drawing/2014/main" id="{EC8929D8-4043-2725-FBE5-1250BE719AF8}"/>
              </a:ext>
            </a:extLst>
          </p:cNvPr>
          <p:cNvGrpSpPr/>
          <p:nvPr/>
        </p:nvGrpSpPr>
        <p:grpSpPr>
          <a:xfrm>
            <a:off x="1189475" y="2087128"/>
            <a:ext cx="7365840" cy="5154940"/>
            <a:chOff x="1281436" y="2123949"/>
            <a:chExt cx="7365840" cy="5154940"/>
          </a:xfrm>
        </p:grpSpPr>
        <p:graphicFrame>
          <p:nvGraphicFramePr>
            <p:cNvPr id="11" name="Diagramma 10">
              <a:extLst>
                <a:ext uri="{FF2B5EF4-FFF2-40B4-BE49-F238E27FC236}">
                  <a16:creationId xmlns:a16="http://schemas.microsoft.com/office/drawing/2014/main" id="{A3919CEB-FE51-1DC7-EF0E-9B6CC0722D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3448314"/>
                </p:ext>
              </p:extLst>
            </p:nvPr>
          </p:nvGraphicFramePr>
          <p:xfrm>
            <a:off x="1281436" y="2123949"/>
            <a:ext cx="7365840" cy="51549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87FDADA-7609-2886-34CD-99E72859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4674" y="3274821"/>
              <a:ext cx="2680042" cy="2779552"/>
            </a:xfrm>
            <a:prstGeom prst="ellipse">
              <a:avLst/>
            </a:prstGeom>
          </p:spPr>
        </p:pic>
      </p:grpSp>
      <p:sp>
        <p:nvSpPr>
          <p:cNvPr id="38" name="Text Box 28">
            <a:extLst>
              <a:ext uri="{FF2B5EF4-FFF2-40B4-BE49-F238E27FC236}">
                <a16:creationId xmlns:a16="http://schemas.microsoft.com/office/drawing/2014/main" id="{1E59CF4E-2612-B2A4-F309-D766DBFE2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31" y="2164469"/>
            <a:ext cx="31253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ts val="0"/>
              </a:spcBef>
              <a:buClrTx/>
              <a:buNone/>
              <a:defRPr sz="1200" b="1">
                <a:solidFill>
                  <a:srgbClr val="FF585D"/>
                </a:solidFill>
                <a:latin typeface="Conduit ITC"/>
                <a:cs typeface="Helvetica" panose="020B0604020202020204" pitchFamily="34" charset="0"/>
              </a:defRPr>
            </a:lvl1pPr>
          </a:lstStyle>
          <a:p>
            <a:r>
              <a:rPr lang="it-IT" altLang="en-US" sz="1400" dirty="0">
                <a:solidFill>
                  <a:srgbClr val="004586"/>
                </a:solidFill>
              </a:rPr>
              <a:t>VISIBILITA’ ITALIA/MONDO: </a:t>
            </a:r>
          </a:p>
          <a:p>
            <a:r>
              <a:rPr lang="it-IT" altLang="en-US" b="0" dirty="0">
                <a:solidFill>
                  <a:schemeClr val="tx1"/>
                </a:solidFill>
              </a:rPr>
              <a:t>Shooting e rilancio con primarie agenzie fotografiche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D3D6BB8-B6B3-D8D8-7079-0BB6BA021701}"/>
              </a:ext>
            </a:extLst>
          </p:cNvPr>
          <p:cNvSpPr txBox="1"/>
          <p:nvPr/>
        </p:nvSpPr>
        <p:spPr>
          <a:xfrm>
            <a:off x="225794" y="5337651"/>
            <a:ext cx="24635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Tx/>
              <a:buNone/>
              <a:defRPr/>
            </a:pPr>
            <a:r>
              <a:rPr lang="en-US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NETWORKING </a:t>
            </a:r>
            <a:r>
              <a:rPr lang="it-IT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ITALIA/</a:t>
            </a:r>
            <a:r>
              <a:rPr lang="en-US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E</a:t>
            </a:r>
            <a:r>
              <a:rPr lang="it-IT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STERO: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200" dirty="0">
                <a:latin typeface="Conduit ITC"/>
                <a:cs typeface="Helvetica" panose="020B0604020202020204" pitchFamily="34" charset="0"/>
              </a:rPr>
              <a:t>ROADSHOW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200" dirty="0">
                <a:latin typeface="Conduit ITC"/>
                <a:cs typeface="Helvetica" panose="020B0604020202020204" pitchFamily="34" charset="0"/>
              </a:rPr>
              <a:t>FIERE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200" dirty="0">
                <a:latin typeface="Conduit ITC"/>
                <a:cs typeface="Helvetica" panose="020B0604020202020204" pitchFamily="34" charset="0"/>
              </a:rPr>
              <a:t>ASSOCIAZIONI DI SETTORE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200" dirty="0">
                <a:latin typeface="Conduit ITC"/>
                <a:cs typeface="Helvetica" panose="020B0604020202020204" pitchFamily="34" charset="0"/>
              </a:rPr>
              <a:t>WORKSHOP</a:t>
            </a:r>
            <a:endParaRPr lang="it-IT" sz="1200" dirty="0">
              <a:latin typeface="Conduit ITC"/>
              <a:cs typeface="Helvetica" panose="020B060402020202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14A2466-A0B4-8A19-5B90-5CD8D1052619}"/>
              </a:ext>
            </a:extLst>
          </p:cNvPr>
          <p:cNvSpPr txBox="1"/>
          <p:nvPr/>
        </p:nvSpPr>
        <p:spPr>
          <a:xfrm>
            <a:off x="71598" y="3372291"/>
            <a:ext cx="22414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CO-MARKETING &amp; CROSS PROMOTION: </a:t>
            </a:r>
            <a:r>
              <a:rPr lang="it-IT" altLang="en-US" sz="1200" dirty="0">
                <a:latin typeface="Conduit ITC"/>
                <a:cs typeface="Helvetica" panose="020B0604020202020204" pitchFamily="34" charset="0"/>
              </a:rPr>
              <a:t>Compagnie aeree, ferrovie, Grandi Stazioni, </a:t>
            </a:r>
            <a:r>
              <a:rPr lang="it-IT" altLang="en-US" sz="1200" dirty="0" err="1">
                <a:latin typeface="Conduit ITC"/>
                <a:cs typeface="Helvetica" panose="020B0604020202020204" pitchFamily="34" charset="0"/>
              </a:rPr>
              <a:t>FilmCommission</a:t>
            </a:r>
            <a:r>
              <a:rPr lang="it-IT" altLang="en-US" sz="1200" dirty="0">
                <a:latin typeface="Conduit ITC"/>
                <a:cs typeface="Helvetica" panose="020B0604020202020204" pitchFamily="34" charset="0"/>
              </a:rPr>
              <a:t>, Artissima, Associazioni e fondazioni…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4DBA855-E22D-D23B-78FD-B3E34761A539}"/>
              </a:ext>
            </a:extLst>
          </p:cNvPr>
          <p:cNvSpPr txBox="1"/>
          <p:nvPr/>
        </p:nvSpPr>
        <p:spPr>
          <a:xfrm>
            <a:off x="7438205" y="4761507"/>
            <a:ext cx="24166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it-IT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PRESS TRIP &amp; EDUCATIONAL TOUR:</a:t>
            </a:r>
            <a:endParaRPr lang="en-US" altLang="en-US" sz="1400" b="1" dirty="0">
              <a:solidFill>
                <a:srgbClr val="004586"/>
              </a:solidFill>
              <a:latin typeface="Conduit ITC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GIORNALISTI / INFLUENCER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TOUR OPERATOR</a:t>
            </a:r>
            <a:endParaRPr lang="it-IT" altLang="en-US" sz="1200" dirty="0">
              <a:latin typeface="Conduit ITC"/>
              <a:cs typeface="Helvetica" panose="020B0604020202020204" pitchFamily="34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077B778-6EF0-F832-4557-7F015EFAE69D}"/>
              </a:ext>
            </a:extLst>
          </p:cNvPr>
          <p:cNvSpPr txBox="1"/>
          <p:nvPr/>
        </p:nvSpPr>
        <p:spPr>
          <a:xfrm>
            <a:off x="6417055" y="1950716"/>
            <a:ext cx="297692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WEB &amp; SOCIAL: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latin typeface="Conduit ITC"/>
                <a:cs typeface="Helvetica" panose="020B0604020202020204" pitchFamily="34" charset="0"/>
              </a:rPr>
              <a:t>visitpiemonte.com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latin typeface="Conduit ITC"/>
                <a:cs typeface="Helvetica" panose="020B0604020202020204" pitchFamily="34" charset="0"/>
              </a:rPr>
              <a:t>sito Corporate </a:t>
            </a:r>
            <a:r>
              <a:rPr lang="it-IT" altLang="it-IT" sz="1200" dirty="0" err="1">
                <a:latin typeface="Conduit ITC"/>
                <a:cs typeface="Helvetica" panose="020B0604020202020204" pitchFamily="34" charset="0"/>
              </a:rPr>
              <a:t>Visit</a:t>
            </a:r>
            <a:r>
              <a:rPr lang="it-IT" altLang="it-IT" sz="1200" dirty="0">
                <a:latin typeface="Conduit ITC"/>
                <a:cs typeface="Helvetica" panose="020B0604020202020204" pitchFamily="34" charset="0"/>
              </a:rPr>
              <a:t> Piemonte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dirty="0">
                <a:latin typeface="Conduit ITC"/>
                <a:cs typeface="Helvetica" panose="020B0604020202020204" pitchFamily="34" charset="0"/>
              </a:rPr>
              <a:t>Facebook / Twitter / Linkedin / Instagram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9CE31FEB-CBCB-D1A7-A3FF-CA7DFDB7F78B}"/>
              </a:ext>
            </a:extLst>
          </p:cNvPr>
          <p:cNvSpPr txBox="1"/>
          <p:nvPr/>
        </p:nvSpPr>
        <p:spPr>
          <a:xfrm>
            <a:off x="7322548" y="3199917"/>
            <a:ext cx="258510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CAMPAGNE COM</a:t>
            </a:r>
            <a:r>
              <a:rPr lang="en-US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UNICAZIONE: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ADVERTISING </a:t>
            </a:r>
            <a:r>
              <a:rPr lang="en-US" altLang="en-US" sz="1200" b="0" dirty="0">
                <a:latin typeface="Conduit ITC"/>
                <a:cs typeface="Helvetica" panose="020B0604020202020204" pitchFamily="34" charset="0"/>
              </a:rPr>
              <a:t>(</a:t>
            </a:r>
            <a:r>
              <a:rPr lang="en-US" altLang="en-US" sz="1200" b="0" dirty="0" err="1">
                <a:latin typeface="Conduit ITC"/>
                <a:cs typeface="Helvetica" panose="020B0604020202020204" pitchFamily="34" charset="0"/>
              </a:rPr>
              <a:t>progetti</a:t>
            </a:r>
            <a:r>
              <a:rPr lang="en-US" altLang="en-US" sz="1200" b="0" dirty="0">
                <a:latin typeface="Conduit ITC"/>
                <a:cs typeface="Helvetica" panose="020B0604020202020204" pitchFamily="34" charset="0"/>
              </a:rPr>
              <a:t>/</a:t>
            </a:r>
            <a:r>
              <a:rPr lang="en-US" altLang="en-US" sz="1200" b="0" dirty="0" err="1">
                <a:latin typeface="Conduit ITC"/>
                <a:cs typeface="Helvetica" panose="020B0604020202020204" pitchFamily="34" charset="0"/>
              </a:rPr>
              <a:t>territori</a:t>
            </a:r>
            <a:r>
              <a:rPr lang="en-US" altLang="en-US" sz="1200" b="0" dirty="0">
                <a:latin typeface="Conduit ITC"/>
                <a:cs typeface="Helvetica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PRODUCT PLACEMENT </a:t>
            </a:r>
            <a:r>
              <a:rPr lang="en-US" altLang="en-US" sz="1200" b="0" dirty="0">
                <a:latin typeface="Conduit ITC"/>
                <a:cs typeface="Helvetica" panose="020B0604020202020204" pitchFamily="34" charset="0"/>
              </a:rPr>
              <a:t>(TV/Cine)</a:t>
            </a:r>
            <a:endParaRPr lang="it-IT" altLang="en-US" sz="1200" b="0" dirty="0">
              <a:latin typeface="Conduit ITC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EVENTI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PUBLI-REDAZIONALI</a:t>
            </a:r>
          </a:p>
        </p:txBody>
      </p: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B5D7AA3D-D2EF-0A58-D0DF-D7F5273558CD}"/>
              </a:ext>
            </a:extLst>
          </p:cNvPr>
          <p:cNvGrpSpPr/>
          <p:nvPr/>
        </p:nvGrpSpPr>
        <p:grpSpPr>
          <a:xfrm>
            <a:off x="2982537" y="2671322"/>
            <a:ext cx="3793959" cy="3877094"/>
            <a:chOff x="4186045" y="2712262"/>
            <a:chExt cx="2752247" cy="2790728"/>
          </a:xfrm>
        </p:grpSpPr>
        <p:pic>
          <p:nvPicPr>
            <p:cNvPr id="65" name="Immagine 64">
              <a:extLst>
                <a:ext uri="{FF2B5EF4-FFF2-40B4-BE49-F238E27FC236}">
                  <a16:creationId xmlns:a16="http://schemas.microsoft.com/office/drawing/2014/main" id="{27C5AD45-2ADE-E0DE-82B3-4EB9DFA25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22942" y="3092744"/>
              <a:ext cx="1944180" cy="2000719"/>
            </a:xfrm>
            <a:prstGeom prst="ellipse">
              <a:avLst/>
            </a:prstGeom>
          </p:spPr>
        </p:pic>
        <p:sp>
          <p:nvSpPr>
            <p:cNvPr id="66" name="Cerchio vuoto 65" descr="Partnership&#10;">
              <a:extLst>
                <a:ext uri="{FF2B5EF4-FFF2-40B4-BE49-F238E27FC236}">
                  <a16:creationId xmlns:a16="http://schemas.microsoft.com/office/drawing/2014/main" id="{7F745A11-7593-3F08-E3E6-57865FA3FB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6045" y="2712262"/>
              <a:ext cx="2752247" cy="2790728"/>
            </a:xfrm>
            <a:prstGeom prst="donut">
              <a:avLst>
                <a:gd name="adj" fmla="val 18078"/>
              </a:avLst>
            </a:prstGeom>
            <a:solidFill>
              <a:srgbClr val="2E7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723124F3-AF53-E6BF-694C-24E43075C225}"/>
                </a:ext>
              </a:extLst>
            </p:cNvPr>
            <p:cNvCxnSpPr>
              <a:cxnSpLocks/>
            </p:cNvCxnSpPr>
            <p:nvPr/>
          </p:nvCxnSpPr>
          <p:spPr>
            <a:xfrm>
              <a:off x="5195220" y="2775281"/>
              <a:ext cx="146902" cy="2466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E526A0DE-E8D0-B7E5-1E7D-ECE855C81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9349" y="3021944"/>
              <a:ext cx="112775" cy="22933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>
              <a:extLst>
                <a:ext uri="{FF2B5EF4-FFF2-40B4-BE49-F238E27FC236}">
                  <a16:creationId xmlns:a16="http://schemas.microsoft.com/office/drawing/2014/main" id="{F95681AF-2827-009E-B591-A81804B5A1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3698" y="3604509"/>
              <a:ext cx="110580" cy="1994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DD8BC3AA-45D8-70E0-EBEE-7105D39E2B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8485" y="3804007"/>
              <a:ext cx="282599" cy="8944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19FA725F-A2C0-A554-3008-8D0711B0EB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7953" y="4654166"/>
              <a:ext cx="220230" cy="1767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id="{0F0B2339-31E6-1ABB-FE3A-CF663766A90E}"/>
                </a:ext>
              </a:extLst>
            </p:cNvPr>
            <p:cNvCxnSpPr>
              <a:cxnSpLocks/>
            </p:cNvCxnSpPr>
            <p:nvPr/>
          </p:nvCxnSpPr>
          <p:spPr>
            <a:xfrm>
              <a:off x="4595674" y="4654166"/>
              <a:ext cx="288177" cy="7455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WordArt 31">
              <a:extLst>
                <a:ext uri="{FF2B5EF4-FFF2-40B4-BE49-F238E27FC236}">
                  <a16:creationId xmlns:a16="http://schemas.microsoft.com/office/drawing/2014/main" id="{0F00DAE9-FD15-31EE-2BE3-862A3561DFB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9779804">
              <a:off x="4299137" y="3239904"/>
              <a:ext cx="2552678" cy="193236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461350"/>
                </a:avLst>
              </a:prstTxWarp>
            </a:bodyPr>
            <a:lstStyle/>
            <a:p>
              <a:pPr algn="ctr"/>
              <a:r>
                <a:rPr lang="it-IT" sz="12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COMUNICAZIONE INTEGRATA</a:t>
              </a:r>
            </a:p>
          </p:txBody>
        </p:sp>
        <p:sp>
          <p:nvSpPr>
            <p:cNvPr id="74" name="WordArt 32">
              <a:extLst>
                <a:ext uri="{FF2B5EF4-FFF2-40B4-BE49-F238E27FC236}">
                  <a16:creationId xmlns:a16="http://schemas.microsoft.com/office/drawing/2014/main" id="{289AEDE3-0868-D4F5-0D42-8653AC6B9A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7388408">
              <a:off x="4108556" y="3573902"/>
              <a:ext cx="1292521" cy="47900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42180"/>
                </a:avLst>
              </a:prstTxWarp>
            </a:bodyPr>
            <a:lstStyle/>
            <a:p>
              <a:pPr algn="ctr"/>
              <a:r>
                <a:rPr lang="it-IT" sz="12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PARTNERSHIP</a:t>
              </a:r>
            </a:p>
          </p:txBody>
        </p:sp>
        <p:sp>
          <p:nvSpPr>
            <p:cNvPr id="75" name="WordArt 24">
              <a:extLst>
                <a:ext uri="{FF2B5EF4-FFF2-40B4-BE49-F238E27FC236}">
                  <a16:creationId xmlns:a16="http://schemas.microsoft.com/office/drawing/2014/main" id="{22F8271E-89EC-D411-FC4F-8F57370D646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230774">
              <a:off x="5325108" y="3149271"/>
              <a:ext cx="1392171" cy="362136"/>
            </a:xfrm>
            <a:prstGeom prst="rect">
              <a:avLst/>
            </a:prstGeom>
          </p:spPr>
          <p:txBody>
            <a:bodyPr spcFirstLastPara="1" wrap="none" numCol="1" fromWordArt="1">
              <a:prstTxWarp prst="textArchUp">
                <a:avLst>
                  <a:gd name="adj" fmla="val 12242180"/>
                </a:avLst>
              </a:prstTxWarp>
            </a:bodyPr>
            <a:lstStyle/>
            <a:p>
              <a:pPr algn="ctr"/>
              <a:r>
                <a:rPr lang="it-IT" sz="12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STORYTELLING</a:t>
              </a:r>
            </a:p>
          </p:txBody>
        </p:sp>
      </p:grp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B0777536-D7C0-097B-AFEF-9EE6873E20D1}"/>
              </a:ext>
            </a:extLst>
          </p:cNvPr>
          <p:cNvSpPr txBox="1"/>
          <p:nvPr/>
        </p:nvSpPr>
        <p:spPr>
          <a:xfrm>
            <a:off x="1327003" y="6660486"/>
            <a:ext cx="2416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MEDIA RELATION</a:t>
            </a:r>
          </a:p>
          <a:p>
            <a:pPr algn="ctr">
              <a:defRPr/>
            </a:pPr>
            <a:r>
              <a:rPr lang="en-US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&amp; </a:t>
            </a:r>
            <a:r>
              <a:rPr lang="it-IT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U</a:t>
            </a:r>
            <a:r>
              <a:rPr lang="en-US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FFICIO STAMPA</a:t>
            </a:r>
            <a:endParaRPr lang="it-IT" altLang="en-US" sz="1400" b="1" dirty="0">
              <a:solidFill>
                <a:srgbClr val="004586"/>
              </a:solidFill>
              <a:latin typeface="Conduit ITC"/>
              <a:cs typeface="Helvetica" panose="020B0604020202020204" pitchFamily="34" charset="0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40E7A81E-A94A-4CB4-BE92-51B4B10BB3CD}"/>
              </a:ext>
            </a:extLst>
          </p:cNvPr>
          <p:cNvSpPr txBox="1"/>
          <p:nvPr/>
        </p:nvSpPr>
        <p:spPr>
          <a:xfrm>
            <a:off x="7025337" y="6040198"/>
            <a:ext cx="27003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it-IT" altLang="en-US" sz="14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RACCOLTA E ELABORAZIONE DATI:</a:t>
            </a:r>
            <a:endParaRPr lang="en-US" altLang="en-US" sz="1400" b="1" dirty="0">
              <a:solidFill>
                <a:srgbClr val="004586"/>
              </a:solidFill>
              <a:latin typeface="Conduit ITC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it-IT" altLang="en-US" sz="1200" dirty="0">
                <a:latin typeface="Conduit ITC"/>
                <a:cs typeface="Helvetica" panose="020B0604020202020204" pitchFamily="34" charset="0"/>
              </a:rPr>
              <a:t>Monitoraggio</a:t>
            </a: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 </a:t>
            </a:r>
            <a:r>
              <a:rPr lang="it-IT" altLang="en-US" sz="1200" dirty="0">
                <a:latin typeface="Conduit ITC"/>
                <a:cs typeface="Helvetica" panose="020B0604020202020204" pitchFamily="34" charset="0"/>
              </a:rPr>
              <a:t>raccolta</a:t>
            </a: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 </a:t>
            </a:r>
            <a:r>
              <a:rPr lang="en-US" altLang="en-US" sz="1200" dirty="0" err="1">
                <a:latin typeface="Conduit ITC"/>
                <a:cs typeface="Helvetica" panose="020B0604020202020204" pitchFamily="34" charset="0"/>
              </a:rPr>
              <a:t>dati</a:t>
            </a: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 </a:t>
            </a:r>
            <a:r>
              <a:rPr lang="en-US" altLang="en-US" sz="1200" dirty="0" err="1">
                <a:latin typeface="Conduit ITC"/>
                <a:cs typeface="Helvetica" panose="020B0604020202020204" pitchFamily="34" charset="0"/>
              </a:rPr>
              <a:t>statistici</a:t>
            </a:r>
            <a:endParaRPr lang="en-US" altLang="en-US" sz="1200" dirty="0">
              <a:latin typeface="Conduit ITC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1200" dirty="0" err="1">
                <a:latin typeface="Conduit ITC"/>
                <a:cs typeface="Helvetica" panose="020B0604020202020204" pitchFamily="34" charset="0"/>
              </a:rPr>
              <a:t>Condivisione</a:t>
            </a: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 </a:t>
            </a:r>
            <a:r>
              <a:rPr lang="en-US" altLang="en-US" sz="1200" dirty="0" err="1">
                <a:latin typeface="Conduit ITC"/>
                <a:cs typeface="Helvetica" panose="020B0604020202020204" pitchFamily="34" charset="0"/>
              </a:rPr>
              <a:t>dei</a:t>
            </a: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 </a:t>
            </a:r>
            <a:r>
              <a:rPr lang="en-US" altLang="en-US" sz="1200" dirty="0" err="1">
                <a:latin typeface="Conduit ITC"/>
                <a:cs typeface="Helvetica" panose="020B0604020202020204" pitchFamily="34" charset="0"/>
              </a:rPr>
              <a:t>dati</a:t>
            </a:r>
            <a:endParaRPr lang="en-US" altLang="en-US" sz="1200" dirty="0">
              <a:latin typeface="Conduit ITC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1200" dirty="0" err="1">
                <a:latin typeface="Conduit ITC"/>
                <a:cs typeface="Helvetica" panose="020B0604020202020204" pitchFamily="34" charset="0"/>
              </a:rPr>
              <a:t>Sondaggi</a:t>
            </a: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 di </a:t>
            </a:r>
            <a:r>
              <a:rPr lang="en-US" altLang="en-US" sz="1200" dirty="0" err="1">
                <a:latin typeface="Conduit ITC"/>
                <a:cs typeface="Helvetica" panose="020B0604020202020204" pitchFamily="34" charset="0"/>
              </a:rPr>
              <a:t>propensione</a:t>
            </a:r>
            <a:endParaRPr lang="en-US" altLang="en-US" sz="1200" dirty="0">
              <a:latin typeface="Conduit ITC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1200" dirty="0" err="1">
                <a:latin typeface="Conduit ITC"/>
                <a:cs typeface="Helvetica" panose="020B0604020202020204" pitchFamily="34" charset="0"/>
              </a:rPr>
              <a:t>Avvio</a:t>
            </a: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 </a:t>
            </a:r>
            <a:r>
              <a:rPr lang="en-US" altLang="en-US" sz="1200" dirty="0" err="1">
                <a:latin typeface="Conduit ITC"/>
                <a:cs typeface="Helvetica" panose="020B0604020202020204" pitchFamily="34" charset="0"/>
              </a:rPr>
              <a:t>osservatori</a:t>
            </a:r>
            <a:r>
              <a:rPr lang="en-US" altLang="en-US" sz="1200" dirty="0">
                <a:latin typeface="Conduit ITC"/>
                <a:cs typeface="Helvetica" panose="020B0604020202020204" pitchFamily="34" charset="0"/>
              </a:rPr>
              <a:t> </a:t>
            </a:r>
            <a:r>
              <a:rPr lang="en-US" altLang="en-US" sz="1200" dirty="0" err="1">
                <a:latin typeface="Conduit ITC"/>
                <a:cs typeface="Helvetica" panose="020B0604020202020204" pitchFamily="34" charset="0"/>
              </a:rPr>
              <a:t>locali</a:t>
            </a:r>
            <a:endParaRPr lang="it-IT" altLang="en-US" sz="1200" dirty="0">
              <a:latin typeface="Conduit ITC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160194" y="473037"/>
            <a:ext cx="415804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13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7FCA864-C6FE-8186-6E4D-9D0DA8057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695" y="6959955"/>
            <a:ext cx="1137289" cy="3386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D6D239C-C1B0-17C1-6B26-959AD65B7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79" b="-1"/>
          <a:stretch/>
        </p:blipFill>
        <p:spPr>
          <a:xfrm>
            <a:off x="7559654" y="6844286"/>
            <a:ext cx="1032097" cy="5767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5591B7B-FAB4-CF64-75C8-6AA2914715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0654" y="6844286"/>
            <a:ext cx="955087" cy="59610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111F490-926A-1004-A179-38401909BE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142" y="6844286"/>
            <a:ext cx="2052238" cy="58957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FE1F75-3D3C-CC4B-C5D2-C639304851A5}"/>
              </a:ext>
            </a:extLst>
          </p:cNvPr>
          <p:cNvSpPr txBox="1"/>
          <p:nvPr/>
        </p:nvSpPr>
        <p:spPr>
          <a:xfrm>
            <a:off x="5116286" y="1626079"/>
            <a:ext cx="460810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0" i="1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“Viaggiare è come sognare: la differenza è che non tutti, al risveglio, ricordano qualcosa, mentre ognuno conserva calda la memoria delle meta da cui è tornato” </a:t>
            </a:r>
          </a:p>
          <a:p>
            <a:pPr algn="r">
              <a:lnSpc>
                <a:spcPct val="150000"/>
              </a:lnSpc>
            </a:pPr>
            <a:r>
              <a:rPr lang="it-IT" sz="140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Edgar Allan Poe</a:t>
            </a:r>
          </a:p>
          <a:p>
            <a:pPr algn="just"/>
            <a:endParaRPr lang="it-IT" sz="1400" b="1" i="1" dirty="0">
              <a:solidFill>
                <a:srgbClr val="004586"/>
              </a:solidFill>
              <a:latin typeface="Conduit ITC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93F9BFB-8355-FE37-E7C6-CD9F2A1EF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998" y="1459917"/>
            <a:ext cx="4316342" cy="516376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8C20091-2582-B83E-DB0B-4B77CAFCD89E}"/>
              </a:ext>
            </a:extLst>
          </p:cNvPr>
          <p:cNvSpPr txBox="1"/>
          <p:nvPr/>
        </p:nvSpPr>
        <p:spPr>
          <a:xfrm>
            <a:off x="5937841" y="3811989"/>
            <a:ext cx="3786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600" b="1" i="1" dirty="0">
                <a:solidFill>
                  <a:srgbClr val="004586"/>
                </a:solidFill>
                <a:latin typeface="Conduit ITC"/>
              </a:rPr>
              <a:t>GRAZIE </a:t>
            </a:r>
          </a:p>
          <a:p>
            <a:pPr algn="just"/>
            <a:r>
              <a:rPr lang="it-IT" sz="3600" b="1" i="1" dirty="0">
                <a:solidFill>
                  <a:srgbClr val="004586"/>
                </a:solidFill>
                <a:latin typeface="Conduit ITC"/>
              </a:rPr>
              <a:t>PER </a:t>
            </a:r>
          </a:p>
          <a:p>
            <a:pPr algn="just"/>
            <a:r>
              <a:rPr lang="it-IT" sz="3600" b="1" i="1" dirty="0">
                <a:solidFill>
                  <a:srgbClr val="004586"/>
                </a:solidFill>
                <a:latin typeface="Conduit ITC"/>
              </a:rPr>
              <a:t>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46805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8856000" y="473037"/>
            <a:ext cx="719998" cy="364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DFD26C-1144-7DE6-E4D7-47AF79DC0ECA}"/>
              </a:ext>
            </a:extLst>
          </p:cNvPr>
          <p:cNvSpPr txBox="1"/>
          <p:nvPr/>
        </p:nvSpPr>
        <p:spPr>
          <a:xfrm>
            <a:off x="262646" y="1062775"/>
            <a:ext cx="5972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La DMO piemontese: Visit Piemonte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Chi siamo</a:t>
            </a:r>
          </a:p>
        </p:txBody>
      </p:sp>
      <p:grpSp>
        <p:nvGrpSpPr>
          <p:cNvPr id="140" name="Gruppo 139">
            <a:extLst>
              <a:ext uri="{FF2B5EF4-FFF2-40B4-BE49-F238E27FC236}">
                <a16:creationId xmlns:a16="http://schemas.microsoft.com/office/drawing/2014/main" id="{9212702B-400B-7C87-CC76-4D7066C9856B}"/>
              </a:ext>
            </a:extLst>
          </p:cNvPr>
          <p:cNvGrpSpPr/>
          <p:nvPr/>
        </p:nvGrpSpPr>
        <p:grpSpPr>
          <a:xfrm>
            <a:off x="4412203" y="3447656"/>
            <a:ext cx="5421235" cy="3765442"/>
            <a:chOff x="2686179" y="2732634"/>
            <a:chExt cx="6100978" cy="4199254"/>
          </a:xfrm>
        </p:grpSpPr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EF13E686-3CCD-66CA-7450-4C032BE817CA}"/>
                </a:ext>
              </a:extLst>
            </p:cNvPr>
            <p:cNvGrpSpPr/>
            <p:nvPr/>
          </p:nvGrpSpPr>
          <p:grpSpPr>
            <a:xfrm>
              <a:off x="2686179" y="2732634"/>
              <a:ext cx="6091999" cy="4199254"/>
              <a:chOff x="3983427" y="2839639"/>
              <a:chExt cx="6091999" cy="4199254"/>
            </a:xfrm>
          </p:grpSpPr>
          <p:pic>
            <p:nvPicPr>
              <p:cNvPr id="84" name="Immagine 83">
                <a:extLst>
                  <a:ext uri="{FF2B5EF4-FFF2-40B4-BE49-F238E27FC236}">
                    <a16:creationId xmlns:a16="http://schemas.microsoft.com/office/drawing/2014/main" id="{20155922-22FB-7C31-6DBF-6D5FEB3A38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94209" y="2894484"/>
                <a:ext cx="762154" cy="885353"/>
              </a:xfrm>
              <a:prstGeom prst="rect">
                <a:avLst/>
              </a:prstGeom>
            </p:spPr>
          </p:pic>
          <p:pic>
            <p:nvPicPr>
              <p:cNvPr id="86" name="Immagine 85">
                <a:extLst>
                  <a:ext uri="{FF2B5EF4-FFF2-40B4-BE49-F238E27FC236}">
                    <a16:creationId xmlns:a16="http://schemas.microsoft.com/office/drawing/2014/main" id="{D9DFE62F-F7A9-94E1-1EBE-4A0A82F008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94209" y="3877870"/>
                <a:ext cx="762154" cy="885352"/>
              </a:xfrm>
              <a:prstGeom prst="rect">
                <a:avLst/>
              </a:prstGeom>
            </p:spPr>
          </p:pic>
          <p:pic>
            <p:nvPicPr>
              <p:cNvPr id="88" name="Immagine 87">
                <a:extLst>
                  <a:ext uri="{FF2B5EF4-FFF2-40B4-BE49-F238E27FC236}">
                    <a16:creationId xmlns:a16="http://schemas.microsoft.com/office/drawing/2014/main" id="{8057367E-9C63-3D67-9D85-EF9675DDAE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1419" y="3084047"/>
                <a:ext cx="762154" cy="880200"/>
              </a:xfrm>
              <a:prstGeom prst="rect">
                <a:avLst/>
              </a:prstGeom>
            </p:spPr>
          </p:pic>
          <p:pic>
            <p:nvPicPr>
              <p:cNvPr id="90" name="Immagine 89">
                <a:extLst>
                  <a:ext uri="{FF2B5EF4-FFF2-40B4-BE49-F238E27FC236}">
                    <a16:creationId xmlns:a16="http://schemas.microsoft.com/office/drawing/2014/main" id="{D79B0B63-6C73-F37F-6B90-165D57AEB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28630" y="2894485"/>
                <a:ext cx="751365" cy="885352"/>
              </a:xfrm>
              <a:prstGeom prst="rect">
                <a:avLst/>
              </a:prstGeom>
            </p:spPr>
          </p:pic>
          <p:pic>
            <p:nvPicPr>
              <p:cNvPr id="92" name="Immagine 91">
                <a:extLst>
                  <a:ext uri="{FF2B5EF4-FFF2-40B4-BE49-F238E27FC236}">
                    <a16:creationId xmlns:a16="http://schemas.microsoft.com/office/drawing/2014/main" id="{2547D273-B038-B07E-CADA-1DE8D350A6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1420" y="4079089"/>
                <a:ext cx="762153" cy="885352"/>
              </a:xfrm>
              <a:prstGeom prst="rect">
                <a:avLst/>
              </a:prstGeom>
            </p:spPr>
          </p:pic>
          <p:pic>
            <p:nvPicPr>
              <p:cNvPr id="94" name="Immagine 93">
                <a:extLst>
                  <a:ext uri="{FF2B5EF4-FFF2-40B4-BE49-F238E27FC236}">
                    <a16:creationId xmlns:a16="http://schemas.microsoft.com/office/drawing/2014/main" id="{388FCD3B-8383-F18F-2562-7B1A5E7293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28629" y="3877870"/>
                <a:ext cx="762153" cy="887954"/>
              </a:xfrm>
              <a:prstGeom prst="rect">
                <a:avLst/>
              </a:prstGeom>
            </p:spPr>
          </p:pic>
          <p:pic>
            <p:nvPicPr>
              <p:cNvPr id="96" name="Immagine 95">
                <a:extLst>
                  <a:ext uri="{FF2B5EF4-FFF2-40B4-BE49-F238E27FC236}">
                    <a16:creationId xmlns:a16="http://schemas.microsoft.com/office/drawing/2014/main" id="{15A7D991-3829-F85B-846F-63A66A425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95838" y="3084047"/>
                <a:ext cx="762153" cy="880200"/>
              </a:xfrm>
              <a:prstGeom prst="rect">
                <a:avLst/>
              </a:prstGeom>
            </p:spPr>
          </p:pic>
          <p:pic>
            <p:nvPicPr>
              <p:cNvPr id="98" name="Immagine 97">
                <a:extLst>
                  <a:ext uri="{FF2B5EF4-FFF2-40B4-BE49-F238E27FC236}">
                    <a16:creationId xmlns:a16="http://schemas.microsoft.com/office/drawing/2014/main" id="{5F0739FA-B013-0161-F80D-AE8D765FC0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95838" y="4079090"/>
                <a:ext cx="751367" cy="885351"/>
              </a:xfrm>
              <a:prstGeom prst="rect">
                <a:avLst/>
              </a:prstGeom>
            </p:spPr>
          </p:pic>
          <p:pic>
            <p:nvPicPr>
              <p:cNvPr id="100" name="Immagine 99">
                <a:extLst>
                  <a:ext uri="{FF2B5EF4-FFF2-40B4-BE49-F238E27FC236}">
                    <a16:creationId xmlns:a16="http://schemas.microsoft.com/office/drawing/2014/main" id="{BEFC6AFD-74DF-135D-3FBB-D8CED03CD0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94209" y="4861255"/>
                <a:ext cx="762153" cy="880201"/>
              </a:xfrm>
              <a:prstGeom prst="rect">
                <a:avLst/>
              </a:prstGeom>
            </p:spPr>
          </p:pic>
          <p:pic>
            <p:nvPicPr>
              <p:cNvPr id="102" name="Immagine 101">
                <a:extLst>
                  <a:ext uri="{FF2B5EF4-FFF2-40B4-BE49-F238E27FC236}">
                    <a16:creationId xmlns:a16="http://schemas.microsoft.com/office/drawing/2014/main" id="{6ACBA0BF-6E4B-5117-6D06-13EF11A8DC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1419" y="5079283"/>
                <a:ext cx="762155" cy="887954"/>
              </a:xfrm>
              <a:prstGeom prst="rect">
                <a:avLst/>
              </a:prstGeom>
            </p:spPr>
          </p:pic>
          <p:pic>
            <p:nvPicPr>
              <p:cNvPr id="104" name="Immagine 103">
                <a:extLst>
                  <a:ext uri="{FF2B5EF4-FFF2-40B4-BE49-F238E27FC236}">
                    <a16:creationId xmlns:a16="http://schemas.microsoft.com/office/drawing/2014/main" id="{38A3EAB5-91BE-B62C-92B0-960BDD664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73834" y="2894484"/>
                <a:ext cx="751365" cy="889391"/>
              </a:xfrm>
              <a:prstGeom prst="rect">
                <a:avLst/>
              </a:prstGeom>
            </p:spPr>
          </p:pic>
          <p:pic>
            <p:nvPicPr>
              <p:cNvPr id="106" name="Immagine 105">
                <a:extLst>
                  <a:ext uri="{FF2B5EF4-FFF2-40B4-BE49-F238E27FC236}">
                    <a16:creationId xmlns:a16="http://schemas.microsoft.com/office/drawing/2014/main" id="{791B4FC8-DE8F-CA98-01A6-9C3D0F2140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73833" y="3877871"/>
                <a:ext cx="751365" cy="880200"/>
              </a:xfrm>
              <a:prstGeom prst="rect">
                <a:avLst/>
              </a:prstGeom>
            </p:spPr>
          </p:pic>
          <p:pic>
            <p:nvPicPr>
              <p:cNvPr id="108" name="Immagine 107">
                <a:extLst>
                  <a:ext uri="{FF2B5EF4-FFF2-40B4-BE49-F238E27FC236}">
                    <a16:creationId xmlns:a16="http://schemas.microsoft.com/office/drawing/2014/main" id="{020D472A-1FA0-018D-D295-C603D3FE09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2831"/>
              <a:stretch/>
            </p:blipFill>
            <p:spPr>
              <a:xfrm>
                <a:off x="5728627" y="4861255"/>
                <a:ext cx="783727" cy="885347"/>
              </a:xfrm>
              <a:prstGeom prst="rect">
                <a:avLst/>
              </a:prstGeom>
            </p:spPr>
          </p:pic>
          <p:pic>
            <p:nvPicPr>
              <p:cNvPr id="110" name="Immagine 109">
                <a:extLst>
                  <a:ext uri="{FF2B5EF4-FFF2-40B4-BE49-F238E27FC236}">
                    <a16:creationId xmlns:a16="http://schemas.microsoft.com/office/drawing/2014/main" id="{6371F937-8EB2-D03C-9CCF-6BB83768B4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17406" y="5079283"/>
                <a:ext cx="740585" cy="887954"/>
              </a:xfrm>
              <a:prstGeom prst="rect">
                <a:avLst/>
              </a:prstGeom>
            </p:spPr>
          </p:pic>
          <p:pic>
            <p:nvPicPr>
              <p:cNvPr id="112" name="Immagine 111">
                <a:extLst>
                  <a:ext uri="{FF2B5EF4-FFF2-40B4-BE49-F238E27FC236}">
                    <a16:creationId xmlns:a16="http://schemas.microsoft.com/office/drawing/2014/main" id="{BEDDA044-E2D7-523D-7613-A3428EFFC0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73833" y="4861255"/>
                <a:ext cx="751365" cy="880200"/>
              </a:xfrm>
              <a:prstGeom prst="rect">
                <a:avLst/>
              </a:prstGeom>
            </p:spPr>
          </p:pic>
          <p:pic>
            <p:nvPicPr>
              <p:cNvPr id="114" name="Immagine 113">
                <a:extLst>
                  <a:ext uri="{FF2B5EF4-FFF2-40B4-BE49-F238E27FC236}">
                    <a16:creationId xmlns:a16="http://schemas.microsoft.com/office/drawing/2014/main" id="{A45408BD-CBD5-5749-C005-78806B1E1D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83427" y="5839489"/>
                <a:ext cx="762153" cy="887954"/>
              </a:xfrm>
              <a:prstGeom prst="rect">
                <a:avLst/>
              </a:prstGeom>
            </p:spPr>
          </p:pic>
          <p:pic>
            <p:nvPicPr>
              <p:cNvPr id="116" name="Immagine 115">
                <a:extLst>
                  <a:ext uri="{FF2B5EF4-FFF2-40B4-BE49-F238E27FC236}">
                    <a16:creationId xmlns:a16="http://schemas.microsoft.com/office/drawing/2014/main" id="{ABF32DA3-38BD-5E6B-81D2-CF02E31FF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419" y="6079477"/>
                <a:ext cx="762153" cy="887955"/>
              </a:xfrm>
              <a:prstGeom prst="rect">
                <a:avLst/>
              </a:prstGeom>
            </p:spPr>
          </p:pic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8F68257F-3E48-9FA7-BAB5-C286CA8313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39411" y="5847935"/>
                <a:ext cx="783728" cy="885348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D518D1EA-F0BF-4872-C300-3052E799D1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95838" y="6079477"/>
                <a:ext cx="762153" cy="880201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:a16="http://schemas.microsoft.com/office/drawing/2014/main" id="{033DAA9F-A85C-F36F-72CE-DEAE585E2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63042" y="5839489"/>
                <a:ext cx="783729" cy="880197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0A165629-B4D7-6C88-4E44-211EA08E86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41040" y="3084047"/>
                <a:ext cx="783729" cy="892979"/>
              </a:xfrm>
              <a:prstGeom prst="rect">
                <a:avLst/>
              </a:prstGeom>
            </p:spPr>
          </p:pic>
          <p:pic>
            <p:nvPicPr>
              <p:cNvPr id="126" name="Immagine 125">
                <a:extLst>
                  <a:ext uri="{FF2B5EF4-FFF2-40B4-BE49-F238E27FC236}">
                    <a16:creationId xmlns:a16="http://schemas.microsoft.com/office/drawing/2014/main" id="{F91A993C-F1B0-43AD-FBBF-6709B0413E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41040" y="4071022"/>
                <a:ext cx="783730" cy="892979"/>
              </a:xfrm>
              <a:prstGeom prst="rect">
                <a:avLst/>
              </a:prstGeom>
            </p:spPr>
          </p:pic>
          <p:pic>
            <p:nvPicPr>
              <p:cNvPr id="128" name="Immagine 127">
                <a:extLst>
                  <a:ext uri="{FF2B5EF4-FFF2-40B4-BE49-F238E27FC236}">
                    <a16:creationId xmlns:a16="http://schemas.microsoft.com/office/drawing/2014/main" id="{9DB2E6D4-D6BE-9F9D-65DC-1B907DD79A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51822" y="5079283"/>
                <a:ext cx="772947" cy="918978"/>
              </a:xfrm>
              <a:prstGeom prst="rect">
                <a:avLst/>
              </a:prstGeom>
            </p:spPr>
          </p:pic>
          <p:pic>
            <p:nvPicPr>
              <p:cNvPr id="130" name="Immagine 129">
                <a:extLst>
                  <a:ext uri="{FF2B5EF4-FFF2-40B4-BE49-F238E27FC236}">
                    <a16:creationId xmlns:a16="http://schemas.microsoft.com/office/drawing/2014/main" id="{5B62B2BC-904F-FA68-FED7-7770308C2C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84184" y="6125074"/>
                <a:ext cx="740585" cy="913819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24D992D4-C9E5-0FD9-F58A-8C0FA27250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40610" y="2839639"/>
                <a:ext cx="834816" cy="995042"/>
              </a:xfrm>
              <a:prstGeom prst="rect">
                <a:avLst/>
              </a:prstGeom>
            </p:spPr>
          </p:pic>
        </p:grpSp>
        <p:pic>
          <p:nvPicPr>
            <p:cNvPr id="135" name="Immagine 134">
              <a:extLst>
                <a:ext uri="{FF2B5EF4-FFF2-40B4-BE49-F238E27FC236}">
                  <a16:creationId xmlns:a16="http://schemas.microsoft.com/office/drawing/2014/main" id="{0D4D73FC-E082-9419-6F49-9487955398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63124" y="3784931"/>
              <a:ext cx="824032" cy="880200"/>
            </a:xfrm>
            <a:prstGeom prst="rect">
              <a:avLst/>
            </a:prstGeom>
          </p:spPr>
        </p:pic>
        <p:pic>
          <p:nvPicPr>
            <p:cNvPr id="137" name="Immagine 136">
              <a:extLst>
                <a:ext uri="{FF2B5EF4-FFF2-40B4-BE49-F238E27FC236}">
                  <a16:creationId xmlns:a16="http://schemas.microsoft.com/office/drawing/2014/main" id="{D9F50267-ED5E-6259-06EE-4BCCC5D67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63125" y="4754251"/>
              <a:ext cx="824032" cy="918978"/>
            </a:xfrm>
            <a:prstGeom prst="rect">
              <a:avLst/>
            </a:prstGeom>
          </p:spPr>
        </p:pic>
        <p:pic>
          <p:nvPicPr>
            <p:cNvPr id="139" name="Immagine 138">
              <a:extLst>
                <a:ext uri="{FF2B5EF4-FFF2-40B4-BE49-F238E27FC236}">
                  <a16:creationId xmlns:a16="http://schemas.microsoft.com/office/drawing/2014/main" id="{909736F9-EE34-AD00-C8D1-C72070A04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63124" y="5732484"/>
              <a:ext cx="824032" cy="913819"/>
            </a:xfrm>
            <a:prstGeom prst="rect">
              <a:avLst/>
            </a:prstGeom>
          </p:spPr>
        </p:pic>
      </p:grp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9EDA29EF-CE89-D7D8-9F9E-8F1F00F673C8}"/>
              </a:ext>
            </a:extLst>
          </p:cNvPr>
          <p:cNvSpPr txBox="1"/>
          <p:nvPr/>
        </p:nvSpPr>
        <p:spPr>
          <a:xfrm>
            <a:off x="340266" y="2021729"/>
            <a:ext cx="94000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tabLst>
                <a:tab pos="1700213" algn="l"/>
              </a:tabLst>
            </a:pPr>
            <a:r>
              <a:rPr lang="it-IT" sz="18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Visit Piemonte</a:t>
            </a:r>
            <a:r>
              <a:rPr lang="it-IT" sz="1800" dirty="0">
                <a:latin typeface="Conduit ITC"/>
                <a:cs typeface="Helvetica" panose="020B0604020202020204" pitchFamily="34" charset="0"/>
              </a:rPr>
              <a:t> è la </a:t>
            </a:r>
            <a:r>
              <a:rPr lang="it-IT" sz="18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società </a:t>
            </a:r>
            <a:r>
              <a:rPr lang="it-IT" sz="1800" b="1" i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in house </a:t>
            </a:r>
            <a:r>
              <a:rPr lang="it-IT" sz="1800" b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della Regione Piemonte e di Unioncamere Piemonte </a:t>
            </a:r>
            <a:r>
              <a:rPr lang="it-IT" sz="1800" dirty="0">
                <a:latin typeface="Conduit ITC"/>
                <a:cs typeface="Helvetica" panose="020B0604020202020204" pitchFamily="34" charset="0"/>
              </a:rPr>
              <a:t>costituita nel 2016 con la finalità  di valorizzazione del Piemonte dal punto di vista culturale, artistico, naturalistico e agroalimentare.</a:t>
            </a:r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6BF8E11B-D83E-FE1A-58AC-BDD5851D6D84}"/>
              </a:ext>
            </a:extLst>
          </p:cNvPr>
          <p:cNvSpPr txBox="1"/>
          <p:nvPr/>
        </p:nvSpPr>
        <p:spPr>
          <a:xfrm>
            <a:off x="340266" y="3690572"/>
            <a:ext cx="364015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1700213" algn="l"/>
              </a:tabLst>
            </a:pPr>
            <a:r>
              <a:rPr lang="it-IT" sz="1600" i="1" dirty="0">
                <a:latin typeface="Conduit ITC"/>
                <a:cs typeface="Helvetica" panose="020B0604020202020204" pitchFamily="34" charset="0"/>
              </a:rPr>
              <a:t>«Siamo una </a:t>
            </a:r>
            <a:r>
              <a:rPr lang="it-IT" sz="1600" b="1" i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squadra</a:t>
            </a:r>
            <a:r>
              <a:rPr lang="it-IT" sz="1600" i="1" dirty="0">
                <a:latin typeface="Conduit ITC"/>
                <a:cs typeface="Helvetica" panose="020B0604020202020204" pitchFamily="34" charset="0"/>
              </a:rPr>
              <a:t> formata da </a:t>
            </a:r>
            <a:r>
              <a:rPr lang="it-IT" sz="1600" b="1" i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professionisti con competenze ed esperienze differenti </a:t>
            </a:r>
            <a:r>
              <a:rPr lang="it-IT" sz="1600" i="1" dirty="0">
                <a:latin typeface="Conduit ITC"/>
                <a:cs typeface="Helvetica" panose="020B0604020202020204" pitchFamily="34" charset="0"/>
              </a:rPr>
              <a:t>-  marketing territoriale, statistica, comunicazione, amministrazione, … - che lavorano insieme con  entusiasmo per un </a:t>
            </a:r>
            <a:r>
              <a:rPr lang="it-IT" sz="1600" b="1" i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obiettivo comune</a:t>
            </a:r>
            <a:r>
              <a:rPr lang="it-IT" sz="1600" i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: </a:t>
            </a:r>
            <a:r>
              <a:rPr lang="it-IT" sz="1600" b="1" i="1" dirty="0">
                <a:solidFill>
                  <a:srgbClr val="004586"/>
                </a:solidFill>
                <a:latin typeface="Conduit ITC"/>
                <a:cs typeface="Helvetica" panose="020B0604020202020204" pitchFamily="34" charset="0"/>
              </a:rPr>
              <a:t>rendere il Piemonte una meta sempre più visitata</a:t>
            </a:r>
            <a:r>
              <a:rPr lang="it-IT" sz="1600" i="1" dirty="0">
                <a:latin typeface="Conduit ITC"/>
                <a:cs typeface="Helvetica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tabLst>
                <a:tab pos="1700213" algn="l"/>
              </a:tabLst>
            </a:pPr>
            <a:r>
              <a:rPr lang="it-IT" sz="1600" i="1" dirty="0">
                <a:latin typeface="Conduit ITC"/>
                <a:cs typeface="Helvetica" panose="020B0604020202020204" pitchFamily="34" charset="0"/>
              </a:rPr>
              <a:t>Dedizione, passione e conoscenza sono le parole chiave che ci rappresentano.»</a:t>
            </a:r>
          </a:p>
          <a:p>
            <a:pPr algn="r">
              <a:spcBef>
                <a:spcPts val="600"/>
              </a:spcBef>
              <a:tabLst>
                <a:tab pos="1700213" algn="l"/>
              </a:tabLst>
            </a:pPr>
            <a:r>
              <a:rPr lang="it-IT" sz="1400" dirty="0">
                <a:latin typeface="Conduit ITC"/>
                <a:cs typeface="Helvetica" panose="020B0604020202020204" pitchFamily="34" charset="0"/>
              </a:rPr>
              <a:t>Beppe Carlevaris, Presidente CdA</a:t>
            </a:r>
            <a:endParaRPr lang="it-IT" sz="1400" dirty="0">
              <a:latin typeface="Conduit ITC"/>
            </a:endParaRPr>
          </a:p>
        </p:txBody>
      </p:sp>
      <p:pic>
        <p:nvPicPr>
          <p:cNvPr id="143" name="Immagine 142">
            <a:extLst>
              <a:ext uri="{FF2B5EF4-FFF2-40B4-BE49-F238E27FC236}">
                <a16:creationId xmlns:a16="http://schemas.microsoft.com/office/drawing/2014/main" id="{A495D240-E958-ABC5-11C2-18471B000799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277213" y="473037"/>
            <a:ext cx="298785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2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DF149AF-41BE-E241-BFFF-D50C45CA1FDA}"/>
              </a:ext>
            </a:extLst>
          </p:cNvPr>
          <p:cNvGrpSpPr/>
          <p:nvPr/>
        </p:nvGrpSpPr>
        <p:grpSpPr>
          <a:xfrm>
            <a:off x="951244" y="4144645"/>
            <a:ext cx="1906621" cy="508749"/>
            <a:chOff x="951244" y="4144645"/>
            <a:chExt cx="1906621" cy="508749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D309285-5804-97D5-E412-2C3546FF2C97}"/>
                </a:ext>
              </a:extLst>
            </p:cNvPr>
            <p:cNvSpPr/>
            <p:nvPr/>
          </p:nvSpPr>
          <p:spPr>
            <a:xfrm>
              <a:off x="951244" y="4449114"/>
              <a:ext cx="1906621" cy="204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AC3152D-2D54-81EF-0B58-9DCF194C30D9}"/>
                </a:ext>
              </a:extLst>
            </p:cNvPr>
            <p:cNvSpPr/>
            <p:nvPr/>
          </p:nvSpPr>
          <p:spPr>
            <a:xfrm>
              <a:off x="2198451" y="4144645"/>
              <a:ext cx="116732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7D11A6-53AC-64EF-47D6-6612CB54CFC8}"/>
              </a:ext>
            </a:extLst>
          </p:cNvPr>
          <p:cNvSpPr txBox="1"/>
          <p:nvPr/>
        </p:nvSpPr>
        <p:spPr>
          <a:xfrm>
            <a:off x="262646" y="1062775"/>
            <a:ext cx="7033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Visit Piemonte e il sistema turistico regionale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I soggetti coinvolti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5D8FA36-CBDD-8E77-B52B-85DEA4319CE8}"/>
              </a:ext>
            </a:extLst>
          </p:cNvPr>
          <p:cNvSpPr/>
          <p:nvPr/>
        </p:nvSpPr>
        <p:spPr>
          <a:xfrm>
            <a:off x="2488061" y="2740190"/>
            <a:ext cx="5002928" cy="4472373"/>
          </a:xfrm>
          <a:prstGeom prst="ellipse">
            <a:avLst/>
          </a:prstGeom>
          <a:solidFill>
            <a:srgbClr val="F5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B36F0A7-7679-656D-EA07-62480C8944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183" y="2751627"/>
            <a:ext cx="1551867" cy="46203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0F158AC-7AD6-3821-3BD9-FA75CC78A1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908" y="3316489"/>
            <a:ext cx="1233726" cy="467559"/>
          </a:xfrm>
          <a:prstGeom prst="rect">
            <a:avLst/>
          </a:prstGeom>
        </p:spPr>
      </p:pic>
      <p:sp>
        <p:nvSpPr>
          <p:cNvPr id="35" name="Ovale 34">
            <a:extLst>
              <a:ext uri="{FF2B5EF4-FFF2-40B4-BE49-F238E27FC236}">
                <a16:creationId xmlns:a16="http://schemas.microsoft.com/office/drawing/2014/main" id="{03D9725A-BE30-4767-CB5F-90F59C89C969}"/>
              </a:ext>
            </a:extLst>
          </p:cNvPr>
          <p:cNvSpPr/>
          <p:nvPr/>
        </p:nvSpPr>
        <p:spPr>
          <a:xfrm>
            <a:off x="2770634" y="2922187"/>
            <a:ext cx="4443313" cy="4072229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73DA1D5-AE8D-2245-A6DC-222587E8FB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  <p:sp>
        <p:nvSpPr>
          <p:cNvPr id="24" name="Ovale 23">
            <a:extLst>
              <a:ext uri="{FF2B5EF4-FFF2-40B4-BE49-F238E27FC236}">
                <a16:creationId xmlns:a16="http://schemas.microsoft.com/office/drawing/2014/main" id="{8BB4CB8F-C8CB-C37E-A238-362A39F76BBB}"/>
              </a:ext>
            </a:extLst>
          </p:cNvPr>
          <p:cNvSpPr/>
          <p:nvPr/>
        </p:nvSpPr>
        <p:spPr>
          <a:xfrm>
            <a:off x="3312913" y="2776711"/>
            <a:ext cx="1666086" cy="1290473"/>
          </a:xfrm>
          <a:prstGeom prst="ellipse">
            <a:avLst/>
          </a:prstGeom>
          <a:solidFill>
            <a:srgbClr val="D3BBD0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4B3048"/>
                </a:solidFill>
                <a:latin typeface="Conduit ITC"/>
              </a:rPr>
              <a:t>DMO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4B3048"/>
                </a:solidFill>
                <a:latin typeface="Conduit ITC"/>
              </a:rPr>
              <a:t>Regionale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27AB92F-8D29-9C03-F12D-ACA502420F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375" y="1873988"/>
            <a:ext cx="1334499" cy="1036762"/>
          </a:xfrm>
          <a:prstGeom prst="rect">
            <a:avLst/>
          </a:prstGeom>
        </p:spPr>
      </p:pic>
      <p:sp>
        <p:nvSpPr>
          <p:cNvPr id="25" name="Ovale 24">
            <a:extLst>
              <a:ext uri="{FF2B5EF4-FFF2-40B4-BE49-F238E27FC236}">
                <a16:creationId xmlns:a16="http://schemas.microsoft.com/office/drawing/2014/main" id="{B6C3DEB9-606A-0BF3-2DED-62CE9CD0B040}"/>
              </a:ext>
            </a:extLst>
          </p:cNvPr>
          <p:cNvSpPr/>
          <p:nvPr/>
        </p:nvSpPr>
        <p:spPr>
          <a:xfrm>
            <a:off x="2608957" y="4963699"/>
            <a:ext cx="2552085" cy="15332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onduit ITC"/>
              </a:rPr>
              <a:t>Consorzi Turistici degli operatori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E759FE0D-FA2D-F34E-D83B-04126F5417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471" y="2392369"/>
            <a:ext cx="646136" cy="63740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0C5F9A82-76EC-AA90-5CC5-44BF36E47F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377" y="2534533"/>
            <a:ext cx="1054163" cy="105416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DA98A09D-6615-9946-EDF1-85F79624EC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134" y="3463490"/>
            <a:ext cx="1366454" cy="405614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D05C0DA6-1424-43DF-96FD-5DD71B4279A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622" y="4041908"/>
            <a:ext cx="2141303" cy="401278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32BE105D-CEA4-D768-0EF1-4DA59A8AE01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387" y="4748950"/>
            <a:ext cx="1626505" cy="719532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92A3185A-D2FB-7044-2887-EEB72B585DF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374" y="6564813"/>
            <a:ext cx="1249781" cy="644274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6198D87C-787A-D988-D1B2-078BAEF0369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34" y="5439801"/>
            <a:ext cx="638683" cy="985448"/>
          </a:xfrm>
          <a:prstGeom prst="rect">
            <a:avLst/>
          </a:prstGeom>
        </p:spPr>
      </p:pic>
      <p:sp>
        <p:nvSpPr>
          <p:cNvPr id="33" name="Ovale 32">
            <a:extLst>
              <a:ext uri="{FF2B5EF4-FFF2-40B4-BE49-F238E27FC236}">
                <a16:creationId xmlns:a16="http://schemas.microsoft.com/office/drawing/2014/main" id="{061AC9B6-0D35-F69B-FBA3-4A538D40DE9E}"/>
              </a:ext>
            </a:extLst>
          </p:cNvPr>
          <p:cNvSpPr/>
          <p:nvPr/>
        </p:nvSpPr>
        <p:spPr>
          <a:xfrm>
            <a:off x="5953328" y="3847848"/>
            <a:ext cx="1639084" cy="17692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nduit ITC"/>
              </a:rPr>
              <a:t>Agenzie Turistiche Locali (ATL)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300E03A4-A901-C165-63DF-234AA111C0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672" y="6091709"/>
            <a:ext cx="1979021" cy="568334"/>
          </a:xfrm>
          <a:prstGeom prst="rect">
            <a:avLst/>
          </a:prstGeom>
        </p:spPr>
      </p:pic>
      <p:sp>
        <p:nvSpPr>
          <p:cNvPr id="38" name="Triangolo isoscele 37">
            <a:extLst>
              <a:ext uri="{FF2B5EF4-FFF2-40B4-BE49-F238E27FC236}">
                <a16:creationId xmlns:a16="http://schemas.microsoft.com/office/drawing/2014/main" id="{37359A0F-ED76-4B7C-20A1-B4095272D1C4}"/>
              </a:ext>
            </a:extLst>
          </p:cNvPr>
          <p:cNvSpPr/>
          <p:nvPr/>
        </p:nvSpPr>
        <p:spPr>
          <a:xfrm rot="6768940">
            <a:off x="5752760" y="3013699"/>
            <a:ext cx="401135" cy="24041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rgbClr val="F5F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Triangolo isoscele 38">
            <a:extLst>
              <a:ext uri="{FF2B5EF4-FFF2-40B4-BE49-F238E27FC236}">
                <a16:creationId xmlns:a16="http://schemas.microsoft.com/office/drawing/2014/main" id="{FFA0CDB7-AD15-8CB6-65D9-1C0DF67E1900}"/>
              </a:ext>
            </a:extLst>
          </p:cNvPr>
          <p:cNvSpPr/>
          <p:nvPr/>
        </p:nvSpPr>
        <p:spPr>
          <a:xfrm rot="14450100">
            <a:off x="5776766" y="6651927"/>
            <a:ext cx="401135" cy="24041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rgbClr val="F5F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Triangolo isoscele 39">
            <a:extLst>
              <a:ext uri="{FF2B5EF4-FFF2-40B4-BE49-F238E27FC236}">
                <a16:creationId xmlns:a16="http://schemas.microsoft.com/office/drawing/2014/main" id="{6B3CF468-0DD3-F85E-93EE-F76DA434A9FB}"/>
              </a:ext>
            </a:extLst>
          </p:cNvPr>
          <p:cNvSpPr/>
          <p:nvPr/>
        </p:nvSpPr>
        <p:spPr>
          <a:xfrm rot="941142">
            <a:off x="2633988" y="4341510"/>
            <a:ext cx="401135" cy="24041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rgbClr val="F5F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328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277213" y="473037"/>
            <a:ext cx="298785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9E6CF8-340E-A11E-9E1A-9CFEE9329EEE}"/>
              </a:ext>
            </a:extLst>
          </p:cNvPr>
          <p:cNvSpPr txBox="1"/>
          <p:nvPr/>
        </p:nvSpPr>
        <p:spPr>
          <a:xfrm>
            <a:off x="262646" y="1062775"/>
            <a:ext cx="7033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Gli scenari del turismo (1)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Lo scenario internazionale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DB8152-5F5B-C6AE-49C1-429258B94FD9}"/>
              </a:ext>
            </a:extLst>
          </p:cNvPr>
          <p:cNvSpPr txBox="1"/>
          <p:nvPr/>
        </p:nvSpPr>
        <p:spPr>
          <a:xfrm>
            <a:off x="7810235" y="5015375"/>
            <a:ext cx="2122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Conduit ITC"/>
              </a:rPr>
              <a:t>Paralisi</a:t>
            </a:r>
            <a:r>
              <a:rPr lang="it-IT" sz="1400" dirty="0">
                <a:latin typeface="Conduit ITC"/>
              </a:rPr>
              <a:t> del 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Conduit ITC"/>
              </a:rPr>
              <a:t>Calo degli </a:t>
            </a:r>
            <a:r>
              <a:rPr lang="it-IT" sz="1400" b="1" dirty="0">
                <a:solidFill>
                  <a:srgbClr val="004586"/>
                </a:solidFill>
                <a:latin typeface="Conduit ITC"/>
              </a:rPr>
              <a:t>arrivi</a:t>
            </a:r>
            <a:r>
              <a:rPr lang="it-IT" sz="1400" dirty="0">
                <a:latin typeface="Conduit ITC"/>
              </a:rPr>
              <a:t>: </a:t>
            </a:r>
            <a:r>
              <a:rPr lang="it-IT" sz="1400" b="1" dirty="0">
                <a:solidFill>
                  <a:srgbClr val="004586"/>
                </a:solidFill>
                <a:latin typeface="Conduit ITC"/>
              </a:rPr>
              <a:t>-73%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onduit ITC"/>
              </a:rPr>
              <a:t>Settore più colpito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8E814F5-7C25-4DF9-7588-E97FD581ECCA}"/>
              </a:ext>
            </a:extLst>
          </p:cNvPr>
          <p:cNvSpPr txBox="1"/>
          <p:nvPr/>
        </p:nvSpPr>
        <p:spPr>
          <a:xfrm>
            <a:off x="7822835" y="3477589"/>
            <a:ext cx="20976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4586"/>
                </a:solidFill>
                <a:latin typeface="Conduit ITC"/>
              </a:rPr>
              <a:t>Ripresa</a:t>
            </a:r>
            <a:r>
              <a:rPr lang="it-IT" sz="1400" b="1" dirty="0">
                <a:latin typeface="Conduit ITC"/>
              </a:rPr>
              <a:t> del turismo del </a:t>
            </a:r>
            <a:r>
              <a:rPr lang="it-IT" sz="1400" b="1" dirty="0">
                <a:solidFill>
                  <a:srgbClr val="004586"/>
                </a:solidFill>
                <a:latin typeface="Conduit ITC"/>
              </a:rPr>
              <a:t>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onduit ITC"/>
              </a:rPr>
              <a:t>Arrivi inferiori al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Conduit ITC"/>
              </a:rPr>
              <a:t>Sviluppo di </a:t>
            </a:r>
            <a:r>
              <a:rPr lang="it-IT" sz="1400" b="1" dirty="0">
                <a:solidFill>
                  <a:srgbClr val="004586"/>
                </a:solidFill>
                <a:latin typeface="Conduit ITC"/>
              </a:rPr>
              <a:t>nuove tendenze</a:t>
            </a:r>
            <a:endParaRPr lang="it-IT" sz="1400" dirty="0">
              <a:solidFill>
                <a:srgbClr val="004586"/>
              </a:solidFill>
              <a:latin typeface="Conduit ITC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6BE90A8-BBDD-3519-740A-255AEB9AE130}"/>
              </a:ext>
            </a:extLst>
          </p:cNvPr>
          <p:cNvSpPr txBox="1"/>
          <p:nvPr/>
        </p:nvSpPr>
        <p:spPr>
          <a:xfrm>
            <a:off x="6068091" y="5015375"/>
            <a:ext cx="1555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2020</a:t>
            </a:r>
          </a:p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Pandemia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C4E811B-F135-145F-C0EE-57166FA9793C}"/>
              </a:ext>
            </a:extLst>
          </p:cNvPr>
          <p:cNvSpPr txBox="1"/>
          <p:nvPr/>
        </p:nvSpPr>
        <p:spPr>
          <a:xfrm>
            <a:off x="6159418" y="1332962"/>
            <a:ext cx="307390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4586"/>
                </a:solidFill>
                <a:latin typeface="Conduit ITC"/>
              </a:rPr>
              <a:t>2022: Aspettative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4586"/>
                </a:solidFill>
                <a:latin typeface="Conduit ITC"/>
              </a:rPr>
              <a:t>Crescita</a:t>
            </a:r>
            <a:r>
              <a:rPr lang="it-IT" sz="1600" b="1" dirty="0">
                <a:latin typeface="Conduit ITC"/>
              </a:rPr>
              <a:t> del settore rispetto al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onduit ITC"/>
              </a:rPr>
              <a:t>Per raggiungere i livelli del 2019 si dovrà attendere il 2024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7A6CF6-28B2-906E-56C3-15CC1C7C24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368FC7BB-FED9-F5D3-E321-640CBEBC10AC}"/>
              </a:ext>
            </a:extLst>
          </p:cNvPr>
          <p:cNvGrpSpPr/>
          <p:nvPr/>
        </p:nvGrpSpPr>
        <p:grpSpPr>
          <a:xfrm>
            <a:off x="7353726" y="2890726"/>
            <a:ext cx="460509" cy="4547296"/>
            <a:chOff x="6988943" y="2743199"/>
            <a:chExt cx="460509" cy="4547296"/>
          </a:xfrm>
        </p:grpSpPr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CF3E3621-6331-3EF2-3A04-18A938652590}"/>
                </a:ext>
              </a:extLst>
            </p:cNvPr>
            <p:cNvSpPr/>
            <p:nvPr/>
          </p:nvSpPr>
          <p:spPr>
            <a:xfrm rot="16200000">
              <a:off x="4945550" y="4786592"/>
              <a:ext cx="4547296" cy="460509"/>
            </a:xfrm>
            <a:prstGeom prst="rightArrow">
              <a:avLst/>
            </a:prstGeom>
            <a:solidFill>
              <a:srgbClr val="004586"/>
            </a:solidFill>
            <a:ln cap="flat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004586"/>
                </a:solidFill>
              </a:endParaRPr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012E9766-0A49-5C2B-95A7-09E3997FC116}"/>
                </a:ext>
              </a:extLst>
            </p:cNvPr>
            <p:cNvSpPr/>
            <p:nvPr/>
          </p:nvSpPr>
          <p:spPr>
            <a:xfrm>
              <a:off x="7078146" y="3558212"/>
              <a:ext cx="282102" cy="256423"/>
            </a:xfrm>
            <a:prstGeom prst="ellipse">
              <a:avLst/>
            </a:prstGeom>
            <a:solidFill>
              <a:srgbClr val="004586"/>
            </a:solidFill>
            <a:ln w="38100">
              <a:solidFill>
                <a:srgbClr val="AEC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45F09DD9-C73A-3490-B136-A53EF824B9AE}"/>
                </a:ext>
              </a:extLst>
            </p:cNvPr>
            <p:cNvSpPr/>
            <p:nvPr/>
          </p:nvSpPr>
          <p:spPr>
            <a:xfrm>
              <a:off x="7087954" y="5060199"/>
              <a:ext cx="282102" cy="256423"/>
            </a:xfrm>
            <a:prstGeom prst="ellipse">
              <a:avLst/>
            </a:prstGeom>
            <a:solidFill>
              <a:srgbClr val="004586"/>
            </a:solidFill>
            <a:ln w="38100">
              <a:solidFill>
                <a:srgbClr val="AEC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32126E04-612E-1439-CCEB-B070F3503AF9}"/>
                </a:ext>
              </a:extLst>
            </p:cNvPr>
            <p:cNvSpPr/>
            <p:nvPr/>
          </p:nvSpPr>
          <p:spPr>
            <a:xfrm>
              <a:off x="7078146" y="6481189"/>
              <a:ext cx="282102" cy="256423"/>
            </a:xfrm>
            <a:prstGeom prst="ellipse">
              <a:avLst/>
            </a:prstGeom>
            <a:solidFill>
              <a:srgbClr val="004586"/>
            </a:solidFill>
            <a:ln w="38100">
              <a:solidFill>
                <a:srgbClr val="AEC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A9C95FFE-4B24-A1EE-3E4B-477DF23431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2" y="3826126"/>
            <a:ext cx="6051061" cy="3145012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476851A-E85F-D2A1-9170-DCC3BF9B72F3}"/>
              </a:ext>
            </a:extLst>
          </p:cNvPr>
          <p:cNvSpPr txBox="1"/>
          <p:nvPr/>
        </p:nvSpPr>
        <p:spPr>
          <a:xfrm>
            <a:off x="83872" y="7199676"/>
            <a:ext cx="996125" cy="2497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Fonte: UNWTO</a:t>
            </a:r>
            <a:endParaRPr lang="it-IT" sz="900" b="0" i="0" u="none" strike="noStrike" kern="1200" cap="none" spc="0" baseline="0" dirty="0">
              <a:solidFill>
                <a:srgbClr val="000000"/>
              </a:solidFill>
              <a:uFillTx/>
              <a:latin typeface="Conduit ITC Light" pitchFamily="18"/>
              <a:ea typeface="SimSun" pitchFamily="2"/>
              <a:cs typeface="Lucida Sans" pitchFamily="2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DA48CD-14EF-8FF1-1BED-18E5472D3CE1}"/>
              </a:ext>
            </a:extLst>
          </p:cNvPr>
          <p:cNvSpPr txBox="1"/>
          <p:nvPr/>
        </p:nvSpPr>
        <p:spPr>
          <a:xfrm>
            <a:off x="207894" y="2286587"/>
            <a:ext cx="5680954" cy="120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1600" dirty="0">
                <a:effectLst/>
                <a:latin typeface="Conduit ITC"/>
                <a:ea typeface="Arial Narrow" panose="020B0606020202030204" pitchFamily="34" charset="0"/>
                <a:cs typeface="Arial Narrow" panose="020B0606020202030204" pitchFamily="34" charset="0"/>
              </a:rPr>
              <a:t>La </a:t>
            </a:r>
            <a:r>
              <a:rPr lang="it-IT" sz="1600" b="1" dirty="0">
                <a:solidFill>
                  <a:srgbClr val="004586"/>
                </a:solidFill>
                <a:effectLst/>
                <a:latin typeface="Conduit ITC"/>
                <a:ea typeface="Arial Narrow" panose="020B0606020202030204" pitchFamily="34" charset="0"/>
                <a:cs typeface="Arial Narrow" panose="020B0606020202030204" pitchFamily="34" charset="0"/>
              </a:rPr>
              <a:t>resilienza del settore turistico </a:t>
            </a:r>
            <a:r>
              <a:rPr lang="it-IT" sz="1600" dirty="0">
                <a:effectLst/>
                <a:latin typeface="Conduit ITC"/>
                <a:ea typeface="Arial Narrow" panose="020B0606020202030204" pitchFamily="34" charset="0"/>
                <a:cs typeface="Arial Narrow" panose="020B0606020202030204" pitchFamily="34" charset="0"/>
              </a:rPr>
              <a:t>è scritta nella </a:t>
            </a:r>
            <a:r>
              <a:rPr lang="it-IT" sz="1600" b="1" dirty="0">
                <a:solidFill>
                  <a:srgbClr val="004586"/>
                </a:solidFill>
                <a:effectLst/>
                <a:latin typeface="Conduit ITC"/>
                <a:ea typeface="Arial Narrow" panose="020B0606020202030204" pitchFamily="34" charset="0"/>
                <a:cs typeface="Arial Narrow" panose="020B0606020202030204" pitchFamily="34" charset="0"/>
              </a:rPr>
              <a:t>storia passata </a:t>
            </a:r>
            <a:r>
              <a:rPr lang="it-IT" sz="1600" dirty="0">
                <a:effectLst/>
                <a:latin typeface="Conduit ITC"/>
                <a:ea typeface="Arial Narrow" panose="020B0606020202030204" pitchFamily="34" charset="0"/>
                <a:cs typeface="Arial Narrow" panose="020B0606020202030204" pitchFamily="34" charset="0"/>
              </a:rPr>
              <a:t>e l’UNWTO ha già sottolineato la </a:t>
            </a:r>
            <a:r>
              <a:rPr lang="it-IT" sz="1600" b="1" dirty="0">
                <a:solidFill>
                  <a:srgbClr val="004586"/>
                </a:solidFill>
                <a:effectLst/>
                <a:latin typeface="Conduit ITC"/>
                <a:ea typeface="Arial Narrow" panose="020B0606020202030204" pitchFamily="34" charset="0"/>
                <a:cs typeface="Arial Narrow" panose="020B0606020202030204" pitchFamily="34" charset="0"/>
              </a:rPr>
              <a:t>capacità di ripresa del turismo </a:t>
            </a:r>
            <a:r>
              <a:rPr lang="it-IT" sz="1600" dirty="0">
                <a:effectLst/>
                <a:latin typeface="Conduit ITC"/>
                <a:ea typeface="Arial Narrow" panose="020B0606020202030204" pitchFamily="34" charset="0"/>
                <a:cs typeface="Arial Narrow" panose="020B0606020202030204" pitchFamily="34" charset="0"/>
              </a:rPr>
              <a:t>dimostrata in precedenti momenti storici, così come la sua </a:t>
            </a:r>
            <a:r>
              <a:rPr lang="it-IT" sz="1600" b="1" dirty="0">
                <a:solidFill>
                  <a:srgbClr val="004586"/>
                </a:solidFill>
                <a:effectLst/>
                <a:latin typeface="Conduit ITC"/>
                <a:ea typeface="Arial Narrow" panose="020B0606020202030204" pitchFamily="34" charset="0"/>
                <a:cs typeface="Arial Narrow" panose="020B0606020202030204" pitchFamily="34" charset="0"/>
              </a:rPr>
              <a:t>capacità di ricreare nuovi posti di lavoro</a:t>
            </a:r>
            <a:r>
              <a:rPr lang="it-IT" sz="1600" dirty="0">
                <a:effectLst/>
                <a:latin typeface="Conduit ITC"/>
                <a:ea typeface="Arial Narrow" panose="020B0606020202030204" pitchFamily="34" charset="0"/>
                <a:cs typeface="Arial Narrow" panose="020B0606020202030204" pitchFamily="34" charset="0"/>
              </a:rPr>
              <a:t> dopo le situazioni di crisi.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FA3C2B-64B8-3534-BFAA-0CC51A586EAC}"/>
              </a:ext>
            </a:extLst>
          </p:cNvPr>
          <p:cNvSpPr txBox="1"/>
          <p:nvPr/>
        </p:nvSpPr>
        <p:spPr>
          <a:xfrm>
            <a:off x="6047074" y="6439541"/>
            <a:ext cx="1555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2019</a:t>
            </a:r>
          </a:p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Pre-Covid-19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14E327-4D6E-F1E5-A7A5-A42C287B42DA}"/>
              </a:ext>
            </a:extLst>
          </p:cNvPr>
          <p:cNvSpPr txBox="1"/>
          <p:nvPr/>
        </p:nvSpPr>
        <p:spPr>
          <a:xfrm>
            <a:off x="7785202" y="6408085"/>
            <a:ext cx="2122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4586"/>
                </a:solidFill>
                <a:latin typeface="Conduit ITC"/>
              </a:rPr>
              <a:t>1,4 </a:t>
            </a:r>
            <a:r>
              <a:rPr lang="it-IT" sz="1400" b="1" dirty="0">
                <a:latin typeface="Conduit ITC"/>
              </a:rPr>
              <a:t>miliardi </a:t>
            </a:r>
            <a:r>
              <a:rPr lang="it-IT" sz="1400" dirty="0">
                <a:latin typeface="Conduit ITC"/>
              </a:rPr>
              <a:t>di</a:t>
            </a:r>
            <a:r>
              <a:rPr lang="it-IT" sz="1400" b="1" dirty="0">
                <a:solidFill>
                  <a:srgbClr val="004586"/>
                </a:solidFill>
                <a:latin typeface="Conduit ITC"/>
              </a:rPr>
              <a:t> arrivi </a:t>
            </a:r>
            <a:r>
              <a:rPr lang="it-IT" sz="1400" b="1" dirty="0">
                <a:latin typeface="Conduit ITC"/>
              </a:rPr>
              <a:t>complessivi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4586"/>
                </a:solidFill>
                <a:latin typeface="Conduit ITC"/>
              </a:rPr>
              <a:t>Arrivi in aumento </a:t>
            </a:r>
            <a:r>
              <a:rPr lang="it-IT" sz="1400" dirty="0">
                <a:latin typeface="Conduit ITC"/>
              </a:rPr>
              <a:t>del </a:t>
            </a:r>
            <a:r>
              <a:rPr lang="it-IT" sz="1400" b="1" dirty="0">
                <a:solidFill>
                  <a:srgbClr val="004586"/>
                </a:solidFill>
                <a:latin typeface="Conduit ITC"/>
              </a:rPr>
              <a:t>5% </a:t>
            </a:r>
            <a:r>
              <a:rPr lang="it-IT" sz="1400" dirty="0">
                <a:latin typeface="Conduit ITC"/>
              </a:rPr>
              <a:t>rispetto al </a:t>
            </a:r>
            <a:r>
              <a:rPr lang="it-IT" sz="1400" b="1" dirty="0">
                <a:latin typeface="Conduit ITC"/>
              </a:rPr>
              <a:t>2018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059ECD2-A7F9-7E99-5207-B91202BE3EFE}"/>
              </a:ext>
            </a:extLst>
          </p:cNvPr>
          <p:cNvSpPr txBox="1"/>
          <p:nvPr/>
        </p:nvSpPr>
        <p:spPr>
          <a:xfrm>
            <a:off x="6203725" y="3561914"/>
            <a:ext cx="1380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2021</a:t>
            </a:r>
          </a:p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Resilienza</a:t>
            </a:r>
          </a:p>
        </p:txBody>
      </p:sp>
    </p:spTree>
    <p:extLst>
      <p:ext uri="{BB962C8B-B14F-4D97-AF65-F5344CB8AC3E}">
        <p14:creationId xmlns:p14="http://schemas.microsoft.com/office/powerpoint/2010/main" val="10071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277213" y="473037"/>
            <a:ext cx="298785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5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DDFE62F-FF6E-4FBE-EBE3-7C24CCFEE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319" y="4209269"/>
            <a:ext cx="5296851" cy="314164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362568-6693-FD50-E49B-F052642C9A8C}"/>
              </a:ext>
            </a:extLst>
          </p:cNvPr>
          <p:cNvSpPr txBox="1"/>
          <p:nvPr/>
        </p:nvSpPr>
        <p:spPr>
          <a:xfrm>
            <a:off x="262646" y="1062775"/>
            <a:ext cx="7033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Gli scenari del turismo (2)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Lo scenario nazionale: Piemonte vs. Italia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25FDCA3-EAE0-DA5D-5716-76DF180EE0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7825A7B-D29F-7D38-C05D-10A7C462A3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9" y="1961573"/>
            <a:ext cx="5297548" cy="296157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B2C768F-9B90-F775-26F1-6F1253B872B6}"/>
              </a:ext>
            </a:extLst>
          </p:cNvPr>
          <p:cNvSpPr txBox="1"/>
          <p:nvPr/>
        </p:nvSpPr>
        <p:spPr>
          <a:xfrm>
            <a:off x="5798906" y="2607188"/>
            <a:ext cx="377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nduit ITC"/>
              </a:rPr>
              <a:t>In termini di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arrivi rispetto all’ultimo anno disponibile (2021),</a:t>
            </a:r>
            <a:r>
              <a:rPr lang="it-IT" dirty="0">
                <a:latin typeface="Conduit ITC"/>
              </a:rPr>
              <a:t> il </a:t>
            </a:r>
            <a:r>
              <a:rPr lang="it-IT" b="1" dirty="0">
                <a:latin typeface="Conduit ITC"/>
              </a:rPr>
              <a:t>Piemonte</a:t>
            </a:r>
            <a:r>
              <a:rPr lang="it-IT" dirty="0">
                <a:latin typeface="Conduit ITC"/>
              </a:rPr>
              <a:t> è al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10° posto </a:t>
            </a:r>
            <a:r>
              <a:rPr lang="it-IT" dirty="0">
                <a:latin typeface="Conduit ITC"/>
              </a:rPr>
              <a:t>rispetto alle altre regioni italiane.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B5A5CD-5BF8-C4B8-7D47-AFF171273832}"/>
              </a:ext>
            </a:extLst>
          </p:cNvPr>
          <p:cNvSpPr txBox="1"/>
          <p:nvPr/>
        </p:nvSpPr>
        <p:spPr>
          <a:xfrm>
            <a:off x="647998" y="5573570"/>
            <a:ext cx="377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nduit ITC"/>
              </a:rPr>
              <a:t>In termini di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presenze rispetto all’ultimo anno disponibile (2021)</a:t>
            </a:r>
            <a:r>
              <a:rPr lang="it-IT" dirty="0">
                <a:latin typeface="Conduit ITC"/>
              </a:rPr>
              <a:t>, il </a:t>
            </a:r>
            <a:r>
              <a:rPr lang="it-IT" b="1" dirty="0">
                <a:latin typeface="Conduit ITC"/>
              </a:rPr>
              <a:t>Piemonte</a:t>
            </a:r>
            <a:r>
              <a:rPr lang="it-IT" dirty="0">
                <a:latin typeface="Conduit ITC"/>
              </a:rPr>
              <a:t> è al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13° posto </a:t>
            </a:r>
            <a:r>
              <a:rPr lang="it-IT" dirty="0">
                <a:latin typeface="Conduit ITC"/>
              </a:rPr>
              <a:t>rispetto alle altre regioni italiane.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876677-5DD1-700F-8889-F1CE77166B39}"/>
              </a:ext>
            </a:extLst>
          </p:cNvPr>
          <p:cNvSpPr txBox="1"/>
          <p:nvPr/>
        </p:nvSpPr>
        <p:spPr>
          <a:xfrm>
            <a:off x="83872" y="7199676"/>
            <a:ext cx="4264392" cy="2497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Fonte: Elaborazione Osservatorio Turistico della Regione Piemonte su base dati ISTAT</a:t>
            </a:r>
            <a:endParaRPr lang="it-IT" sz="900" b="0" i="0" u="none" strike="noStrike" kern="1200" cap="none" spc="0" baseline="0" dirty="0">
              <a:solidFill>
                <a:srgbClr val="000000"/>
              </a:solidFill>
              <a:uFillTx/>
              <a:latin typeface="Conduit ITC Light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0630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277213" y="473037"/>
            <a:ext cx="298785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6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BCF968-74EF-6A54-1C72-F80C52ACC489}"/>
              </a:ext>
            </a:extLst>
          </p:cNvPr>
          <p:cNvSpPr txBox="1"/>
          <p:nvPr/>
        </p:nvSpPr>
        <p:spPr>
          <a:xfrm>
            <a:off x="262646" y="1062775"/>
            <a:ext cx="81712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Gli scenari del turismo (3)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Lo scenario piemontese: arrivi e presenze nell’ultimo decennio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420ACBD-62DC-AA10-D15E-57263C230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80F4368-4C53-2366-937F-9CC7195BB7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623" y="4636344"/>
            <a:ext cx="4395357" cy="2588972"/>
          </a:xfrm>
          <a:prstGeom prst="rect">
            <a:avLst/>
          </a:prstGeom>
          <a:solidFill>
            <a:srgbClr val="463247"/>
          </a:solidFill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7E13CA1-ED5C-A632-E247-6FBBE04106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17" y="2049953"/>
            <a:ext cx="4113006" cy="2417645"/>
          </a:xfrm>
          <a:prstGeom prst="rect">
            <a:avLst/>
          </a:prstGeom>
          <a:solidFill>
            <a:srgbClr val="463247"/>
          </a:solidFill>
          <a:ln>
            <a:noFill/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FCE37DBB-3D5C-0E0F-AA25-FA435E0BD6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103" y="3448893"/>
            <a:ext cx="3175280" cy="720077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D85C25EE-DC98-F358-8D17-0F8BD4D4CF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007" y="2177589"/>
            <a:ext cx="3559476" cy="121716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6BCB1AD7-59F0-1A68-0B6E-7E68976105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97" y="6386114"/>
            <a:ext cx="3175280" cy="72707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B4C483A6-70BB-8DFD-8093-1707C710A0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12" y="5081371"/>
            <a:ext cx="3732211" cy="121011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D8F2B1-0A2A-3294-2965-686FEBFA03FF}"/>
              </a:ext>
            </a:extLst>
          </p:cNvPr>
          <p:cNvSpPr txBox="1"/>
          <p:nvPr/>
        </p:nvSpPr>
        <p:spPr>
          <a:xfrm>
            <a:off x="83872" y="7199676"/>
            <a:ext cx="4956440" cy="2497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Fonte: Elaborazione Osservatorio Turistico della Regione Piemonte su base dati Regione Piemonte</a:t>
            </a:r>
            <a:endParaRPr lang="it-IT" sz="900" b="0" i="0" u="none" strike="noStrike" kern="1200" cap="none" spc="0" baseline="0" dirty="0">
              <a:solidFill>
                <a:srgbClr val="000000"/>
              </a:solidFill>
              <a:uFillTx/>
              <a:latin typeface="Conduit ITC Light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6597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277212" y="473037"/>
            <a:ext cx="298786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dirty="0">
                <a:solidFill>
                  <a:srgbClr val="000000"/>
                </a:solidFill>
                <a:latin typeface="Bodoni 72" pitchFamily="18"/>
                <a:ea typeface="SimSun" pitchFamily="2"/>
                <a:cs typeface="Lucida Sans" pitchFamily="2"/>
              </a:rPr>
              <a:t>7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Bodoni 72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749F1C-5ED9-5267-3107-6782E576EEB1}"/>
              </a:ext>
            </a:extLst>
          </p:cNvPr>
          <p:cNvSpPr txBox="1"/>
          <p:nvPr/>
        </p:nvSpPr>
        <p:spPr>
          <a:xfrm>
            <a:off x="262646" y="1062775"/>
            <a:ext cx="7033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Gli scenari del turismo (4)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Lo scenario piemontese: Online Travel Agency (OTA)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78062C4-9297-6B43-C40B-8EF23F13F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44E862-DFA8-90C1-61F3-5FB8C7228D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28" b="7484"/>
          <a:stretch/>
        </p:blipFill>
        <p:spPr>
          <a:xfrm>
            <a:off x="429477" y="1929105"/>
            <a:ext cx="4610835" cy="3230039"/>
          </a:xfrm>
          <a:prstGeom prst="rect">
            <a:avLst/>
          </a:prstGeom>
        </p:spPr>
      </p:pic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B5C94414-A974-329B-3616-26218FCD53A7}"/>
              </a:ext>
            </a:extLst>
          </p:cNvPr>
          <p:cNvSpPr txBox="1">
            <a:spLocks/>
          </p:cNvSpPr>
          <p:nvPr/>
        </p:nvSpPr>
        <p:spPr>
          <a:xfrm>
            <a:off x="5119468" y="2196945"/>
            <a:ext cx="4157744" cy="213108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None/>
              <a:tabLst/>
              <a:defRPr lang="it-IT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Il territorio dei </a:t>
            </a:r>
            <a:r>
              <a:rPr lang="it-IT" sz="1600" b="1" dirty="0">
                <a:solidFill>
                  <a:srgbClr val="004586"/>
                </a:solidFill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Laghi</a:t>
            </a:r>
            <a:r>
              <a:rPr lang="it-IT" sz="16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per i mesi estivi (maggio-agosto) </a:t>
            </a:r>
            <a:r>
              <a:rPr lang="it-IT" sz="16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presenta sulle OTA </a:t>
            </a:r>
            <a:r>
              <a:rPr lang="it-IT" sz="16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circa </a:t>
            </a:r>
            <a:r>
              <a:rPr lang="it-IT" sz="16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it-IT" sz="16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solidFill>
                  <a:srgbClr val="004586"/>
                </a:solidFill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it-IT" sz="16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dell’</a:t>
            </a:r>
            <a:r>
              <a:rPr lang="it-IT" sz="1600" b="1" dirty="0">
                <a:solidFill>
                  <a:srgbClr val="004586"/>
                </a:solidFill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offerta camere</a:t>
            </a:r>
            <a:r>
              <a:rPr lang="it-IT" sz="16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, il territorio della </a:t>
            </a:r>
            <a:r>
              <a:rPr lang="it-IT" sz="16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montagna</a:t>
            </a:r>
            <a:r>
              <a:rPr lang="it-IT" sz="16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e delle </a:t>
            </a:r>
            <a:r>
              <a:rPr lang="it-IT" sz="16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colline</a:t>
            </a:r>
            <a:r>
              <a:rPr lang="it-IT" sz="16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circa il </a:t>
            </a:r>
            <a:r>
              <a:rPr lang="it-IT" sz="16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  <a:r>
              <a:rPr lang="it-IT" sz="1600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, mentre l’</a:t>
            </a:r>
            <a:r>
              <a:rPr lang="it-IT" sz="1600" b="1" dirty="0"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area di Torino e prima cintura tra il 35% e il 46%. 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5C17F332-D856-DC1D-702A-33054E181E69}"/>
              </a:ext>
            </a:extLst>
          </p:cNvPr>
          <p:cNvSpPr txBox="1">
            <a:spLocks/>
          </p:cNvSpPr>
          <p:nvPr/>
        </p:nvSpPr>
        <p:spPr>
          <a:xfrm>
            <a:off x="632298" y="5347356"/>
            <a:ext cx="4941651" cy="15096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600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Il tasso di vendita/prenotazione on-line </a:t>
            </a:r>
            <a:r>
              <a:rPr lang="it-IT" sz="1600" dirty="0">
                <a:solidFill>
                  <a:srgbClr val="004586"/>
                </a:solidFill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dell’</a:t>
            </a:r>
            <a:r>
              <a:rPr lang="it-IT" sz="1600" b="1" dirty="0">
                <a:solidFill>
                  <a:srgbClr val="004586"/>
                </a:solidFill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offerta ricettiva del Piemonte</a:t>
            </a:r>
            <a:r>
              <a:rPr lang="it-IT" sz="1600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sale al </a:t>
            </a:r>
            <a:r>
              <a:rPr lang="it-IT" sz="1600" b="1" dirty="0">
                <a:solidFill>
                  <a:srgbClr val="004586"/>
                </a:solidFill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14,4%</a:t>
            </a:r>
            <a:r>
              <a:rPr lang="it-IT" sz="1600" b="1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per il mese di giugno</a:t>
            </a:r>
            <a:r>
              <a:rPr lang="it-IT" sz="1600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, al </a:t>
            </a:r>
            <a:r>
              <a:rPr lang="it-IT" sz="1600" b="1" dirty="0">
                <a:solidFill>
                  <a:srgbClr val="004586"/>
                </a:solidFill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9,0%</a:t>
            </a:r>
            <a:r>
              <a:rPr lang="it-IT" sz="1600" b="1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per il mese di luglio</a:t>
            </a:r>
            <a:r>
              <a:rPr lang="it-IT" sz="1600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e al </a:t>
            </a:r>
            <a:r>
              <a:rPr lang="it-IT" sz="1600" b="1" dirty="0">
                <a:solidFill>
                  <a:srgbClr val="004586"/>
                </a:solidFill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8,3%</a:t>
            </a:r>
            <a:r>
              <a:rPr lang="it-IT" sz="1600" b="1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per il mese di agosto</a:t>
            </a:r>
            <a:r>
              <a:rPr lang="it-IT" sz="1600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it-IT" sz="1600" b="1" dirty="0">
                <a:solidFill>
                  <a:srgbClr val="004586"/>
                </a:solidFill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maggio</a:t>
            </a:r>
            <a:r>
              <a:rPr lang="it-IT" sz="1600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il tasso di saturazione è del </a:t>
            </a:r>
            <a:r>
              <a:rPr lang="it-IT" sz="1600" b="1" dirty="0">
                <a:solidFill>
                  <a:srgbClr val="004586"/>
                </a:solidFill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22,2%</a:t>
            </a:r>
            <a:r>
              <a:rPr lang="it-IT" sz="1600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1600" b="1" dirty="0">
                <a:effectLst/>
                <a:latin typeface="Conduit IT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6069FDD-A41A-80A0-47E5-9808F7F81E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105" y="4772719"/>
            <a:ext cx="4079584" cy="228295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2679364-5F28-EB53-074B-5BE799C29641}"/>
              </a:ext>
            </a:extLst>
          </p:cNvPr>
          <p:cNvSpPr txBox="1"/>
          <p:nvPr/>
        </p:nvSpPr>
        <p:spPr>
          <a:xfrm>
            <a:off x="83871" y="7199676"/>
            <a:ext cx="9420127" cy="2497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Fonte: Elaborazione Osservatorio Turistico della Regione Piemonte su base dati Data </a:t>
            </a:r>
            <a:r>
              <a:rPr lang="it-IT" sz="900" b="0" i="0" u="none" strike="noStrike" kern="1200" cap="none" spc="0" baseline="0" dirty="0" err="1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Appela</a:t>
            </a:r>
            <a:r>
              <a:rPr lang="it-IT" sz="9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 Studio – </a:t>
            </a:r>
            <a:r>
              <a:rPr lang="it-IT" sz="900" b="0" i="0" u="none" strike="noStrike" kern="1200" cap="none" spc="0" baseline="0" dirty="0" err="1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Tha</a:t>
            </a:r>
            <a:r>
              <a:rPr lang="it-IT" sz="9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 Data Company; Periodo di riferimento dell’analisi 01/05/2022 – 31/08/2022 al 27/04/2022</a:t>
            </a:r>
            <a:endParaRPr lang="it-IT" sz="900" b="0" i="0" u="none" strike="noStrike" kern="1200" cap="none" spc="0" baseline="0" dirty="0">
              <a:solidFill>
                <a:srgbClr val="000000"/>
              </a:solidFill>
              <a:uFillTx/>
              <a:latin typeface="Conduit ITC Light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6839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277213" y="473037"/>
            <a:ext cx="298785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8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65B4D3-F6D9-2ECF-CE25-60D27B7495D9}"/>
              </a:ext>
            </a:extLst>
          </p:cNvPr>
          <p:cNvSpPr txBox="1"/>
          <p:nvPr/>
        </p:nvSpPr>
        <p:spPr>
          <a:xfrm>
            <a:off x="262646" y="1062775"/>
            <a:ext cx="7033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Gli scenari del turismo (5)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Lo scenario piemontese: imprese del comparto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550E045-3B02-7839-A370-E1E9074737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D63DC5C-0F10-B7F8-5B3A-23B9ECBD88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9" y="3662406"/>
            <a:ext cx="6492021" cy="312023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EE2C13-F9E4-B06A-2B0F-99697C87BDC8}"/>
              </a:ext>
            </a:extLst>
          </p:cNvPr>
          <p:cNvSpPr txBox="1"/>
          <p:nvPr/>
        </p:nvSpPr>
        <p:spPr>
          <a:xfrm>
            <a:off x="83872" y="7199676"/>
            <a:ext cx="2766332" cy="2497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9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Fonte: </a:t>
            </a:r>
            <a:r>
              <a:rPr lang="it-IT" sz="900" b="0" i="0" u="none" strike="noStrike" kern="1200" cap="none" spc="0" baseline="0" dirty="0" err="1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UnionCamere</a:t>
            </a:r>
            <a:r>
              <a:rPr lang="it-IT" sz="9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 Piemonte su base dati InfoCamere</a:t>
            </a:r>
            <a:endParaRPr lang="it-IT" sz="900" b="0" i="0" u="none" strike="noStrike" kern="1200" cap="none" spc="0" baseline="0" dirty="0">
              <a:solidFill>
                <a:srgbClr val="000000"/>
              </a:solidFill>
              <a:uFillTx/>
              <a:latin typeface="Conduit ITC Light" pitchFamily="18"/>
              <a:ea typeface="SimSun" pitchFamily="2"/>
              <a:cs typeface="Lucida Sans" pitchFamily="2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CE677A-BFA9-7792-BBA2-399EA529994A}"/>
              </a:ext>
            </a:extLst>
          </p:cNvPr>
          <p:cNvSpPr txBox="1"/>
          <p:nvPr/>
        </p:nvSpPr>
        <p:spPr>
          <a:xfrm>
            <a:off x="262645" y="2135421"/>
            <a:ext cx="9434013" cy="13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Conduit ITC"/>
              </a:rPr>
              <a:t>Nel </a:t>
            </a:r>
            <a:r>
              <a:rPr lang="it-IT" b="1" dirty="0">
                <a:latin typeface="Conduit ITC"/>
              </a:rPr>
              <a:t>2021</a:t>
            </a:r>
            <a:r>
              <a:rPr lang="it-IT" dirty="0">
                <a:latin typeface="Conduit ITC"/>
              </a:rPr>
              <a:t> si è registrato un </a:t>
            </a:r>
            <a:r>
              <a:rPr lang="it-IT" b="1" dirty="0">
                <a:latin typeface="Conduit ITC"/>
              </a:rPr>
              <a:t>numero minore di cessazioni </a:t>
            </a:r>
            <a:r>
              <a:rPr lang="it-IT" dirty="0">
                <a:latin typeface="Conduit ITC"/>
              </a:rPr>
              <a:t>a inizio anno e un </a:t>
            </a:r>
            <a:r>
              <a:rPr lang="it-IT" b="1" dirty="0">
                <a:latin typeface="Conduit ITC"/>
              </a:rPr>
              <a:t>numero lievemente minore di nuove iscrizioni </a:t>
            </a:r>
            <a:r>
              <a:rPr lang="it-IT" dirty="0">
                <a:latin typeface="Conduit ITC"/>
              </a:rPr>
              <a:t>per porta ad una </a:t>
            </a:r>
            <a:r>
              <a:rPr lang="it-IT" sz="2000" b="1" dirty="0">
                <a:solidFill>
                  <a:srgbClr val="004586"/>
                </a:solidFill>
                <a:latin typeface="Conduit ITC"/>
              </a:rPr>
              <a:t>stabilità sostanziale </a:t>
            </a:r>
            <a:r>
              <a:rPr lang="it-IT" dirty="0">
                <a:latin typeface="Conduit ITC"/>
              </a:rPr>
              <a:t>nel numero delle imprese del settore.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A618E0-E827-462B-6FEA-F720B2D954E7}"/>
              </a:ext>
            </a:extLst>
          </p:cNvPr>
          <p:cNvSpPr txBox="1"/>
          <p:nvPr/>
        </p:nvSpPr>
        <p:spPr>
          <a:xfrm>
            <a:off x="7062104" y="3891093"/>
            <a:ext cx="2762726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Conduit ITC"/>
              </a:rPr>
              <a:t>È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costante</a:t>
            </a:r>
            <a:r>
              <a:rPr lang="it-IT" dirty="0">
                <a:latin typeface="Conduit ITC"/>
              </a:rPr>
              <a:t> il </a:t>
            </a:r>
            <a:r>
              <a:rPr lang="it-IT" b="1" dirty="0">
                <a:latin typeface="Conduit ITC"/>
              </a:rPr>
              <a:t>numero degli addetti per il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comparto della ricettività</a:t>
            </a:r>
            <a:r>
              <a:rPr lang="it-IT" dirty="0">
                <a:latin typeface="Conduit ITC"/>
              </a:rPr>
              <a:t>, mentre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cala</a:t>
            </a:r>
            <a:r>
              <a:rPr lang="it-IT" dirty="0">
                <a:latin typeface="Conduit ITC"/>
              </a:rPr>
              <a:t> il </a:t>
            </a:r>
            <a:r>
              <a:rPr lang="it-IT" b="1" dirty="0">
                <a:latin typeface="Conduit ITC"/>
              </a:rPr>
              <a:t>numero di addetti del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comparto della ristorazione</a:t>
            </a:r>
            <a:r>
              <a:rPr lang="it-IT" b="1" dirty="0">
                <a:latin typeface="Conduit IT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41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FD383-DA32-A06E-B301-5EC09332403F}"/>
              </a:ext>
            </a:extLst>
          </p:cNvPr>
          <p:cNvSpPr txBox="1"/>
          <p:nvPr/>
        </p:nvSpPr>
        <p:spPr>
          <a:xfrm>
            <a:off x="1079997" y="503998"/>
            <a:ext cx="5399998" cy="3171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" pitchFamily="18"/>
                <a:ea typeface="SimSun" pitchFamily="2"/>
                <a:cs typeface="Lucida Sans" pitchFamily="2"/>
              </a:rPr>
              <a:t>Stati generali della Cultura e del Turismo </a:t>
            </a:r>
            <a:r>
              <a:rPr lang="it-IT" sz="1200" b="0" i="0" u="none" strike="noStrike" kern="1200" cap="none" spc="0" baseline="0" dirty="0">
                <a:solidFill>
                  <a:srgbClr val="000000"/>
                </a:solidFill>
                <a:uFillTx/>
                <a:latin typeface="Conduit ITC Light" pitchFamily="18"/>
                <a:ea typeface="SimSun" pitchFamily="2"/>
                <a:cs typeface="Lucida Sans" pitchFamily="2"/>
              </a:rPr>
              <a:t>della Regione Insubrica</a:t>
            </a:r>
          </a:p>
        </p:txBody>
      </p:sp>
      <p:sp>
        <p:nvSpPr>
          <p:cNvPr id="3" name="Connettore diritto 2">
            <a:extLst>
              <a:ext uri="{FF2B5EF4-FFF2-40B4-BE49-F238E27FC236}">
                <a16:creationId xmlns:a16="http://schemas.microsoft.com/office/drawing/2014/main" id="{8648E525-6F83-DCFD-F657-4A99A576F7AB}"/>
              </a:ext>
            </a:extLst>
          </p:cNvPr>
          <p:cNvSpPr/>
          <p:nvPr/>
        </p:nvSpPr>
        <p:spPr>
          <a:xfrm>
            <a:off x="1151997" y="935998"/>
            <a:ext cx="835200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602" cap="flat">
            <a:solidFill>
              <a:srgbClr val="000000"/>
            </a:solidFill>
            <a:prstDash val="solid"/>
            <a:miter/>
          </a:ln>
        </p:spPr>
        <p:txBody>
          <a:bodyPr vert="horz" wrap="none" lIns="91796" tIns="46798" rIns="91796" bIns="46798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B95A231-AC5B-F2C3-4853-C8B0DA7FDCBE}"/>
              </a:ext>
            </a:extLst>
          </p:cNvPr>
          <p:cNvSpPr/>
          <p:nvPr/>
        </p:nvSpPr>
        <p:spPr>
          <a:xfrm>
            <a:off x="359999" y="359999"/>
            <a:ext cx="575998" cy="575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ECF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836B49-CD04-B8DB-8CED-54947EF8BF0D}"/>
              </a:ext>
            </a:extLst>
          </p:cNvPr>
          <p:cNvSpPr txBox="1"/>
          <p:nvPr/>
        </p:nvSpPr>
        <p:spPr>
          <a:xfrm>
            <a:off x="9277213" y="473037"/>
            <a:ext cx="298785" cy="3726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Bodoni 72" pitchFamily="2"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Bodoni 72" pitchFamily="18"/>
                <a:ea typeface="SimSun" pitchFamily="2"/>
                <a:cs typeface="Lucida Sans" pitchFamily="2"/>
              </a:rPr>
              <a:t>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929923-EDA5-FA31-A320-171380DE2AA0}"/>
              </a:ext>
            </a:extLst>
          </p:cNvPr>
          <p:cNvSpPr txBox="1"/>
          <p:nvPr/>
        </p:nvSpPr>
        <p:spPr>
          <a:xfrm>
            <a:off x="263446" y="1026277"/>
            <a:ext cx="7033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586"/>
                </a:solidFill>
                <a:latin typeface="Conduit ITC"/>
              </a:rPr>
              <a:t>La vision di Regione Piemonte per il turismo</a:t>
            </a:r>
          </a:p>
          <a:p>
            <a:r>
              <a:rPr lang="it-IT" sz="2400" dirty="0">
                <a:solidFill>
                  <a:srgbClr val="004586"/>
                </a:solidFill>
                <a:latin typeface="Conduit ITC"/>
              </a:rPr>
              <a:t>Linee di indirizzo strategico e metodologia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4263E7-4811-F519-2A9F-64B58DCA3200}"/>
              </a:ext>
            </a:extLst>
          </p:cNvPr>
          <p:cNvSpPr txBox="1"/>
          <p:nvPr/>
        </p:nvSpPr>
        <p:spPr>
          <a:xfrm>
            <a:off x="263446" y="1973400"/>
            <a:ext cx="9493397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Conduit ITC"/>
              </a:rPr>
              <a:t>A seguito degli Stati Generali del Turismo del periodo pre-pandemico,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Regione Piemonte</a:t>
            </a:r>
            <a:r>
              <a:rPr lang="it-IT" dirty="0">
                <a:latin typeface="Conduit ITC"/>
              </a:rPr>
              <a:t> sta lavorando allo sviluppo di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Linee di indirizzo strategico per il Turismo</a:t>
            </a:r>
            <a:r>
              <a:rPr lang="it-IT" dirty="0">
                <a:latin typeface="Conduit ITC"/>
              </a:rPr>
              <a:t>, contenenti la visione per il settore nel breve e medio periodo, unitamente alle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azioni operative </a:t>
            </a:r>
            <a:r>
              <a:rPr lang="it-IT" dirty="0">
                <a:latin typeface="Conduit ITC"/>
              </a:rPr>
              <a:t>specifiche del turismo </a:t>
            </a:r>
            <a:r>
              <a:rPr lang="it-IT" b="1" dirty="0">
                <a:solidFill>
                  <a:srgbClr val="004586"/>
                </a:solidFill>
                <a:latin typeface="Conduit ITC"/>
              </a:rPr>
              <a:t>integrate con quelle degli altri settori</a:t>
            </a:r>
            <a:r>
              <a:rPr lang="it-IT" dirty="0">
                <a:latin typeface="Conduit ITC"/>
              </a:rPr>
              <a:t>. 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5958B2B4-5209-66B2-A03F-4DD36909A8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522" y="1034279"/>
            <a:ext cx="878916" cy="687504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B222B0F-D2B5-3F72-F45B-D761AA12A552}"/>
              </a:ext>
            </a:extLst>
          </p:cNvPr>
          <p:cNvSpPr/>
          <p:nvPr/>
        </p:nvSpPr>
        <p:spPr>
          <a:xfrm>
            <a:off x="67863" y="3342350"/>
            <a:ext cx="7528691" cy="3093542"/>
          </a:xfrm>
          <a:prstGeom prst="rightArrow">
            <a:avLst/>
          </a:prstGeom>
          <a:solidFill>
            <a:srgbClr val="F5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B2239C8-0E53-83FA-69E3-7D86089076E0}"/>
              </a:ext>
            </a:extLst>
          </p:cNvPr>
          <p:cNvSpPr/>
          <p:nvPr/>
        </p:nvSpPr>
        <p:spPr>
          <a:xfrm>
            <a:off x="33932" y="4128373"/>
            <a:ext cx="1801130" cy="15170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1.</a:t>
            </a:r>
          </a:p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Stabilito un metodo di lavoro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72AE73D-917C-95C2-8812-3F7FE55F1A2E}"/>
              </a:ext>
            </a:extLst>
          </p:cNvPr>
          <p:cNvSpPr/>
          <p:nvPr/>
        </p:nvSpPr>
        <p:spPr>
          <a:xfrm>
            <a:off x="1801130" y="4128373"/>
            <a:ext cx="1801130" cy="15170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2.</a:t>
            </a:r>
          </a:p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Individuato gli assi strategici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CA5A747-923B-0968-2E73-5145B521A391}"/>
              </a:ext>
            </a:extLst>
          </p:cNvPr>
          <p:cNvSpPr/>
          <p:nvPr/>
        </p:nvSpPr>
        <p:spPr>
          <a:xfrm>
            <a:off x="3636191" y="4148761"/>
            <a:ext cx="1801130" cy="151701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3.</a:t>
            </a:r>
          </a:p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Individuato le aree di programmazione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565E3EF-6B89-F132-9988-D58508FA9A92}"/>
              </a:ext>
            </a:extLst>
          </p:cNvPr>
          <p:cNvSpPr/>
          <p:nvPr/>
        </p:nvSpPr>
        <p:spPr>
          <a:xfrm>
            <a:off x="5471252" y="4148761"/>
            <a:ext cx="1801130" cy="15170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4.</a:t>
            </a:r>
          </a:p>
          <a:p>
            <a:pPr algn="ctr"/>
            <a:r>
              <a:rPr lang="it-IT" sz="1600" b="1" dirty="0">
                <a:solidFill>
                  <a:srgbClr val="004586"/>
                </a:solidFill>
                <a:latin typeface="Conduit ITC"/>
              </a:rPr>
              <a:t>Redazione e condivisione documento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3EA3C95-261A-5C4D-1A53-D51A6DDF1F31}"/>
              </a:ext>
            </a:extLst>
          </p:cNvPr>
          <p:cNvSpPr/>
          <p:nvPr/>
        </p:nvSpPr>
        <p:spPr>
          <a:xfrm>
            <a:off x="7707080" y="4189608"/>
            <a:ext cx="2126358" cy="1360116"/>
          </a:xfrm>
          <a:prstGeom prst="rect">
            <a:avLst/>
          </a:prstGeom>
          <a:solidFill>
            <a:srgbClr val="F5F0ED"/>
          </a:solidFill>
          <a:ln w="57150">
            <a:solidFill>
              <a:srgbClr val="004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4586"/>
                </a:solidFill>
                <a:latin typeface="Conduit ITC"/>
              </a:rPr>
              <a:t>Linee di indirizzo strategico per il Turismo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E3CC3BCD-926B-0F47-706F-F262BF53671D}"/>
              </a:ext>
            </a:extLst>
          </p:cNvPr>
          <p:cNvSpPr/>
          <p:nvPr/>
        </p:nvSpPr>
        <p:spPr>
          <a:xfrm>
            <a:off x="8628861" y="5549724"/>
            <a:ext cx="282795" cy="268272"/>
          </a:xfrm>
          <a:prstGeom prst="downArrow">
            <a:avLst/>
          </a:prstGeom>
          <a:solidFill>
            <a:srgbClr val="004586"/>
          </a:solidFill>
          <a:ln>
            <a:solidFill>
              <a:srgbClr val="004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982C322-4A54-3A22-A695-1B45A4E8358B}"/>
              </a:ext>
            </a:extLst>
          </p:cNvPr>
          <p:cNvSpPr txBox="1"/>
          <p:nvPr/>
        </p:nvSpPr>
        <p:spPr>
          <a:xfrm>
            <a:off x="7533443" y="5986510"/>
            <a:ext cx="25206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4586"/>
                </a:solidFill>
                <a:latin typeface="Conduit ITC"/>
              </a:rPr>
              <a:t>Sviluppare la destinazione turistica del Piemonte</a:t>
            </a:r>
          </a:p>
        </p:txBody>
      </p:sp>
    </p:spTree>
    <p:extLst>
      <p:ext uri="{BB962C8B-B14F-4D97-AF65-F5344CB8AC3E}">
        <p14:creationId xmlns:p14="http://schemas.microsoft.com/office/powerpoint/2010/main" val="3844347240"/>
      </p:ext>
    </p:extLst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1107</Words>
  <Application>Microsoft Office PowerPoint</Application>
  <PresentationFormat>Personalizzato</PresentationFormat>
  <Paragraphs>165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Arial</vt:lpstr>
      <vt:lpstr>Bodoni 72</vt:lpstr>
      <vt:lpstr>Calibri</vt:lpstr>
      <vt:lpstr>Conduit ITC</vt:lpstr>
      <vt:lpstr>Conduit ITC Light</vt:lpstr>
      <vt:lpstr>Conduit ITC Medium</vt:lpstr>
      <vt:lpstr>Helvetica</vt:lpstr>
      <vt:lpstr>Montserrat</vt:lpstr>
      <vt:lpstr>Times New Roman</vt:lpstr>
      <vt:lpstr>Wingdings</vt:lpstr>
      <vt:lpstr>Predefinito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Chiara Madonia</cp:lastModifiedBy>
  <cp:revision>38</cp:revision>
  <dcterms:created xsi:type="dcterms:W3CDTF">2022-06-22T17:57:21Z</dcterms:created>
  <dcterms:modified xsi:type="dcterms:W3CDTF">2022-09-30T13:09:30Z</dcterms:modified>
</cp:coreProperties>
</file>