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8" r:id="rId4"/>
    <p:sldId id="259" r:id="rId5"/>
    <p:sldId id="266" r:id="rId6"/>
    <p:sldId id="262" r:id="rId7"/>
    <p:sldId id="261" r:id="rId8"/>
    <p:sldId id="265" r:id="rId9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0EDB7B3-E8CA-4BB1-AC88-51B4D324CD5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711390-8698-4869-AE4A-D4F419B8C05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A6F204-ABE0-405D-A976-8D618165ECC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4EBA51-547F-4E15-83E1-6D360F558CC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A042C5-ED7F-4F1A-8F23-5A31E739CC3A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3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BDEE148-4BE3-4F49-AAA3-05B4FBC52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E409F18-283A-4DD1-B75A-3206299855F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FE471839-4CDE-4807-A29D-9EC8CCFFB1A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35CB81-358C-437F-A89D-829039F714F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B7DA4A-4332-4E52-850A-26D3544830D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A2858A-C131-4A8A-A694-838728FA8A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8364858-1600-4118-B44C-8B22BB6C714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63C22B73-530A-4244-BF78-75EE26E86D6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C13A58-DD3A-4312-9DA0-69D248BDAD97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9F0CD479-7B35-4C5A-A5D5-87D262363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3E392B9-BBD3-4C3D-A03D-E0508DC614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29512179-5DA0-4240-888B-77F2AED7D59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FE7DD6-5D07-430A-9BC3-897F83A19BC3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79EC4C5A-7384-4FDF-B6A2-1DD1E5192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5799FE8B-4982-49A9-8424-DEC633BF93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E43482B2-4537-4432-8A63-1472D33E092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8A3705-8BA4-41AE-B884-1FB41900FF1E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C3748933-6978-4E07-B04C-E557F7DA2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08A813D-6024-468A-AF09-1B7E4132AD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C9FDB0B8-E3B2-48EF-AB60-B0483C85ECA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D7691C-34C9-498B-AEDB-E805DDD94C6A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89D81EA9-7448-46E2-9A08-129810319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C0379391-B752-4311-A43B-A9C4294CD0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6069485D-1C28-44C5-AEF6-F0BAA6C4CF9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9D6A72-9849-4D12-B8A3-196BC7F1C490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A842C6D3-746D-4823-982E-A546FDA5D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491878D1-DABC-4D9B-8477-B65634FF5E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10954C1D-0714-42A3-A148-E107F917C5E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27F186-2576-444C-BE5A-E25A6A76E117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CD4CD298-D319-473E-AAD6-12B10277C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CE4516C1-ADCE-4823-A50E-73C08EC359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9A941DE-2B3A-4F15-B819-017C3821CE2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EB4E2F-0EC2-4306-97D5-D5F17BAB348D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077C3686-48D7-468D-8C20-AF1A59E20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9BA45FED-5A5D-4A95-9B5E-E631BA2107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A7D17B87-28AF-4C30-95F5-160345C51E3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A925CD-A397-47E9-9B34-7BA4EE90D159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7E5F85ED-93BE-4B67-8979-6187831BA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90D58D85-DA12-4971-9599-62EE4BF88E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473310-AE88-4335-96E9-E917D716A65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96B9D4-EC21-40E4-8C9A-C76F9CE880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10C9F7-D1A8-4E04-B15E-D6E08C799B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F4C151-C2D0-401D-9DA2-EE1A114AC0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F074CE-F2A9-4793-BC65-CC1F8F5BFF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CCADE3-7192-4F31-B55C-09679E1EE1F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98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41401-4DE3-42C1-B043-B7BB52248E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96A17B-FFB9-4DED-B75E-64D05E27F25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54704A-310B-44C5-9EB7-D5F6230D96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F9275E-051F-468B-B08E-09DD1F2B15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B786F8-7A19-485C-BDB2-015585093E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E116A9-37BE-43EF-ACC1-6D41124D38F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39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245A05-1F39-4098-9119-31D60C21735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56F8B0-9BAE-456B-98D5-EEA0ACFFA99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4D37B5-60A9-4E22-B21D-522AC8B9FD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EDC386-28E0-4127-9B6B-1BBF6BCF6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541B49-E85E-40C0-B5A8-9EA54DFF37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F894C-1405-4BB6-B971-29CF9D04575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7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6BE1-F248-488A-A35B-47A05264A9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95ECCD-74E7-4236-B717-0FD7E8FE611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11CCE3-B1BE-491B-AEEA-B4AA878A38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8A4A91-5C80-4D9C-B6F1-1C31BF6246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E106D7-E4CD-41AB-AC91-312C9010B4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1C9FAC-0AF2-488E-966F-9107AF97252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95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2C405-5666-4D4C-9405-4D7EC9A327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31F87B-9F4D-4ADF-82F6-5A76F8382B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90AB73-AEB6-4A54-B6A5-A877AF79A6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D4ED3F-7A2D-4DD7-88A1-237B3573EF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79867-877D-44CE-B9DC-43BAA36080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75DD4E-02A2-4B58-97CC-730127CFA6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75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F87A3-B694-41D4-BC7F-581B01237F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D29001-4FB1-4412-A8C6-13F67C4827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C191A9-25D7-44CF-832C-1D0B507129A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36193F-0E21-4039-B2E8-EBACD6D598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5962CD-4756-471B-A5D2-63A7252186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93BD3E-F666-41CB-98A4-1DF4FFBC3C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50184B-0CC7-4B91-8124-18B0D08AAFE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02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A24D48-0E4E-4E53-BAAA-28B7EEFB8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E8D4AB-CE77-4F5F-A5CE-95871ADF9D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278EB3-4A1D-4FCB-B6AC-4243FC23EA1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15BB98-BE42-4D36-B74D-A9A47A27A1C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B050A2-07B1-41B0-A4EF-47BBBF5534B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472434-5E1E-4BB5-80AC-FDD88ED11C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AAB4E7-21DA-4081-986A-5F28454613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02ECEE-361B-4C78-AF58-FB6C214604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3F1FCD-9FA3-4893-B878-81B7454E520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78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C8E25-3CC1-4049-BC7C-77376C24ED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C3B1803-B095-4EC6-808A-06F2692475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38A00B-7FBD-4EF4-A4AF-A707AA7B44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AB87C4-1F70-483F-8D5E-A829D00A8D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E21E9F-4CD8-4EA0-AD53-2845633B725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2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BD39EF-B772-496D-ACB0-66C36EE6F9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522F97-988C-493E-95BE-AC1221528D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1E7171-5CAE-48BF-BD49-4DFCE15AAA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AAF5B8-832B-4197-BA42-C8CED4FCE1E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4665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54B03-CF17-4B85-AFB8-8BE043B24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3FCF52-3EBA-4457-858C-7537060E67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E1C802-7B0C-48D2-9685-567E84B2EA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A7F63F-26DA-47E5-B58B-8952819712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EC47ED-B0C6-4831-9B5B-8869FD7FED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88716B-10B8-40F8-993B-C246DB30C6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9A06BE-555C-43B8-8FF7-05233BF6C70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09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24D7D-2E4E-4A56-8F18-9AE3FD1B43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DDCD51-D0F5-4283-9634-EF28ACED12C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D1F876-B2FE-41AF-884D-0968A92076B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118A28-D5F7-4F4B-AB22-EBB3FA50B8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00D6CC-1F59-4D28-9D49-C0E949F16D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CE8414-8D51-4F25-A042-347113813D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53FCC5-9A4E-4691-8339-9E5F1CC7FEF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85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6D4AE4-875F-43E3-8F63-E5F4D629F0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7E2031-8644-42D3-94C5-D9347D5BE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ABEBDA-C0CC-4C12-B338-E7BEDE3E5CC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CD45D1-2014-4DAC-A461-6784D7BE4A1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1C273E-02E7-4FBC-875F-AD8536A35C4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F362FE5-D9DA-4449-9862-85CA108F85D7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icino.ch/strategia203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98DA8A10-E0A0-495B-8D1C-B913604A3895}"/>
              </a:ext>
            </a:extLst>
          </p:cNvPr>
          <p:cNvSpPr>
            <a:spLocks noMove="1" noResize="1"/>
          </p:cNvSpPr>
          <p:nvPr/>
        </p:nvSpPr>
        <p:spPr>
          <a:xfrm>
            <a:off x="287999" y="287999"/>
            <a:ext cx="9503999" cy="6983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5F0ED"/>
          </a:solidFill>
          <a:ln w="0" cap="flat">
            <a:solidFill>
              <a:srgbClr val="F2EDEA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757EE7ED-9D74-4446-84E1-5850EE7943EF}"/>
              </a:ext>
            </a:extLst>
          </p:cNvPr>
          <p:cNvSpPr/>
          <p:nvPr/>
        </p:nvSpPr>
        <p:spPr>
          <a:xfrm>
            <a:off x="3456002" y="287999"/>
            <a:ext cx="3096002" cy="287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4586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0F28CA4-74DA-47D3-AF43-C79666457AB1}"/>
              </a:ext>
            </a:extLst>
          </p:cNvPr>
          <p:cNvPicPr>
            <a:picLocks noMove="1" noResize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09203" y="960842"/>
            <a:ext cx="3261600" cy="911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1EDD60-96E3-4C61-B203-B68C1D1F5286}"/>
              </a:ext>
            </a:extLst>
          </p:cNvPr>
          <p:cNvSpPr txBox="1"/>
          <p:nvPr/>
        </p:nvSpPr>
        <p:spPr>
          <a:xfrm>
            <a:off x="3456002" y="2664003"/>
            <a:ext cx="6046634" cy="17387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4586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 Turismo e della Cultura</a:t>
            </a:r>
          </a:p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4586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Comunità di lavoro Regio Insubrica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>
              <a:solidFill>
                <a:srgbClr val="004586"/>
              </a:solidFill>
              <a:uFillTx/>
              <a:latin typeface="Conduit ITC Medium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3317C8B1-4FD4-4F6C-BE1E-815FA299E83C}"/>
              </a:ext>
            </a:extLst>
          </p:cNvPr>
          <p:cNvSpPr txBox="1"/>
          <p:nvPr/>
        </p:nvSpPr>
        <p:spPr>
          <a:xfrm>
            <a:off x="3518903" y="3823609"/>
            <a:ext cx="2561005" cy="95258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>
                <a:solidFill>
                  <a:srgbClr val="004586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Atelier Novara</a:t>
            </a:r>
          </a:p>
        </p:txBody>
      </p:sp>
      <p:sp>
        <p:nvSpPr>
          <p:cNvPr id="7" name="Figura a mano libera: forma 7">
            <a:extLst>
              <a:ext uri="{FF2B5EF4-FFF2-40B4-BE49-F238E27FC236}">
                <a16:creationId xmlns:a16="http://schemas.microsoft.com/office/drawing/2014/main" id="{59ED304D-5959-4E73-A046-9BCEF2087983}"/>
              </a:ext>
            </a:extLst>
          </p:cNvPr>
          <p:cNvSpPr/>
          <p:nvPr/>
        </p:nvSpPr>
        <p:spPr>
          <a:xfrm>
            <a:off x="1871996" y="4245550"/>
            <a:ext cx="1151997" cy="1079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434A3716-685B-49AF-92DE-C328C77A3312}"/>
              </a:ext>
            </a:extLst>
          </p:cNvPr>
          <p:cNvSpPr txBox="1"/>
          <p:nvPr/>
        </p:nvSpPr>
        <p:spPr>
          <a:xfrm>
            <a:off x="1916216" y="4320000"/>
            <a:ext cx="1063547" cy="9675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FFFFFF"/>
                </a:solidFill>
                <a:uFillTx/>
                <a:latin typeface="Conduit ITC Medium" pitchFamily="18"/>
                <a:ea typeface="SimSun" pitchFamily="2"/>
                <a:cs typeface="Lucida Sans" pitchFamily="2"/>
              </a:rPr>
              <a:t>05/10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300" baseline="0">
                <a:solidFill>
                  <a:srgbClr val="FFFFFF"/>
                </a:solidFill>
                <a:uFillTx/>
                <a:latin typeface="Conduit ITC Medium" pitchFamily="18"/>
                <a:ea typeface="SimSun" pitchFamily="2"/>
                <a:cs typeface="Lucida Sans" pitchFamily="2"/>
              </a:rPr>
              <a:t>2022</a:t>
            </a:r>
          </a:p>
        </p:txBody>
      </p:sp>
      <p:sp>
        <p:nvSpPr>
          <p:cNvPr id="9" name="Connettore diritto 9">
            <a:extLst>
              <a:ext uri="{FF2B5EF4-FFF2-40B4-BE49-F238E27FC236}">
                <a16:creationId xmlns:a16="http://schemas.microsoft.com/office/drawing/2014/main" id="{8B1A6FDC-F77F-4368-B2F4-01E8E05FD0A8}"/>
              </a:ext>
            </a:extLst>
          </p:cNvPr>
          <p:cNvSpPr/>
          <p:nvPr/>
        </p:nvSpPr>
        <p:spPr>
          <a:xfrm>
            <a:off x="3566516" y="4785548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93F0A7CD-495F-4D61-805F-3611EBC6C2F6}"/>
              </a:ext>
            </a:extLst>
          </p:cNvPr>
          <p:cNvSpPr txBox="1"/>
          <p:nvPr/>
        </p:nvSpPr>
        <p:spPr>
          <a:xfrm>
            <a:off x="3518903" y="4882914"/>
            <a:ext cx="3300316" cy="4650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0" cap="none" spc="0" baseline="0">
                <a:solidFill>
                  <a:srgbClr val="004586"/>
                </a:solidFill>
                <a:uFillTx/>
                <a:latin typeface="Conduit ITC Light" pitchFamily="18"/>
                <a:ea typeface="SimSun" pitchFamily="2"/>
              </a:rPr>
              <a:t>Kaspar Weber, Ticino Turismo</a:t>
            </a:r>
          </a:p>
        </p:txBody>
      </p:sp>
      <p:pic>
        <p:nvPicPr>
          <p:cNvPr id="11" name="Immagine 11">
            <a:extLst>
              <a:ext uri="{FF2B5EF4-FFF2-40B4-BE49-F238E27FC236}">
                <a16:creationId xmlns:a16="http://schemas.microsoft.com/office/drawing/2014/main" id="{A4226DFE-0423-408F-8FEC-88BD6911B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479" y="5992465"/>
            <a:ext cx="3749039" cy="10433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63E72E-5F4E-42F1-BAA6-1810A60BAD28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A918FCFB-5E74-455A-BD2E-B2B45488EE88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55BCB1D-62B9-4550-8EDA-3B7D65E35E84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DEA9C2-F72C-4673-A018-F532B3B4B4AD}"/>
              </a:ext>
            </a:extLst>
          </p:cNvPr>
          <p:cNvSpPr txBox="1"/>
          <p:nvPr/>
        </p:nvSpPr>
        <p:spPr>
          <a:xfrm>
            <a:off x="9277209" y="473037"/>
            <a:ext cx="298789" cy="372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2</a:t>
            </a:r>
          </a:p>
        </p:txBody>
      </p:sp>
      <p:sp>
        <p:nvSpPr>
          <p:cNvPr id="6" name="CasellaDiTesto 18">
            <a:extLst>
              <a:ext uri="{FF2B5EF4-FFF2-40B4-BE49-F238E27FC236}">
                <a16:creationId xmlns:a16="http://schemas.microsoft.com/office/drawing/2014/main" id="{CA80B545-3756-46AB-8B38-1DFF17DF34E6}"/>
              </a:ext>
            </a:extLst>
          </p:cNvPr>
          <p:cNvSpPr txBox="1"/>
          <p:nvPr/>
        </p:nvSpPr>
        <p:spPr>
          <a:xfrm>
            <a:off x="1682587" y="6330857"/>
            <a:ext cx="515694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111111"/>
                </a:solidFill>
                <a:uFillTx/>
                <a:latin typeface="Helvetica Neue LT"/>
              </a:rPr>
              <a:t>- Strategia e pianificazione 2022-2024 (LfST)</a:t>
            </a:r>
          </a:p>
        </p:txBody>
      </p:sp>
      <p:pic>
        <p:nvPicPr>
          <p:cNvPr id="7" name="Immagine 21">
            <a:extLst>
              <a:ext uri="{FF2B5EF4-FFF2-40B4-BE49-F238E27FC236}">
                <a16:creationId xmlns:a16="http://schemas.microsoft.com/office/drawing/2014/main" id="{A6FDC8F1-5184-4468-A04B-1F7F2F211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5" y="6047238"/>
            <a:ext cx="837745" cy="830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sellaDiTesto 23">
            <a:extLst>
              <a:ext uri="{FF2B5EF4-FFF2-40B4-BE49-F238E27FC236}">
                <a16:creationId xmlns:a16="http://schemas.microsoft.com/office/drawing/2014/main" id="{D48A54E7-1E06-43D6-9FB6-BB19D990983C}"/>
              </a:ext>
            </a:extLst>
          </p:cNvPr>
          <p:cNvSpPr txBox="1"/>
          <p:nvPr/>
        </p:nvSpPr>
        <p:spPr>
          <a:xfrm>
            <a:off x="359999" y="1325541"/>
            <a:ext cx="7493087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onduit ITC"/>
              </a:rPr>
              <a:t>Documenti ufficiali di programmazione strategica</a:t>
            </a:r>
            <a:b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onduit ITC"/>
              </a:rPr>
            </a:b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onduit ITC"/>
              </a:rPr>
              <a:t>a livello federale </a:t>
            </a:r>
          </a:p>
        </p:txBody>
      </p:sp>
      <p:sp>
        <p:nvSpPr>
          <p:cNvPr id="9" name="CasellaDiTesto 29">
            <a:extLst>
              <a:ext uri="{FF2B5EF4-FFF2-40B4-BE49-F238E27FC236}">
                <a16:creationId xmlns:a16="http://schemas.microsoft.com/office/drawing/2014/main" id="{7DEEDD23-90BC-4B9B-A050-2B928C9966BC}"/>
              </a:ext>
            </a:extLst>
          </p:cNvPr>
          <p:cNvSpPr txBox="1"/>
          <p:nvPr/>
        </p:nvSpPr>
        <p:spPr>
          <a:xfrm>
            <a:off x="1682587" y="2794415"/>
            <a:ext cx="720592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111111"/>
                </a:solidFill>
                <a:uFillTx/>
                <a:latin typeface="Helvetica Neue LT"/>
              </a:rPr>
              <a:t>Strategia del turismo della Confederazione (10.11.2021)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111111"/>
                </a:solidFill>
                <a:uFillTx/>
                <a:latin typeface="Helvetica Neue LT"/>
              </a:rPr>
              <a:t>Messaggio concernente la promozione della cultura 2021–2024</a:t>
            </a:r>
          </a:p>
        </p:txBody>
      </p:sp>
      <p:pic>
        <p:nvPicPr>
          <p:cNvPr id="10" name="Immagine 5">
            <a:extLst>
              <a:ext uri="{FF2B5EF4-FFF2-40B4-BE49-F238E27FC236}">
                <a16:creationId xmlns:a16="http://schemas.microsoft.com/office/drawing/2014/main" id="{D582E866-3382-4805-8E73-7FD3A6FA0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477" y="4666420"/>
            <a:ext cx="2152835" cy="7604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DE90CBA7-9145-4991-A5E8-4C053DF37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43" y="2722735"/>
            <a:ext cx="802687" cy="7721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magine 16">
            <a:extLst>
              <a:ext uri="{FF2B5EF4-FFF2-40B4-BE49-F238E27FC236}">
                <a16:creationId xmlns:a16="http://schemas.microsoft.com/office/drawing/2014/main" id="{001CB344-13E6-41EE-A041-71EE7413A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253" y="3822786"/>
            <a:ext cx="2816050" cy="5347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magine 20">
            <a:extLst>
              <a:ext uri="{FF2B5EF4-FFF2-40B4-BE49-F238E27FC236}">
                <a16:creationId xmlns:a16="http://schemas.microsoft.com/office/drawing/2014/main" id="{6A175378-8387-4250-82C8-BE94CC38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950" y="3725722"/>
            <a:ext cx="978124" cy="8463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magine 24">
            <a:extLst>
              <a:ext uri="{FF2B5EF4-FFF2-40B4-BE49-F238E27FC236}">
                <a16:creationId xmlns:a16="http://schemas.microsoft.com/office/drawing/2014/main" id="{3BE9F566-552D-4E66-B493-921637C94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6900" y="4802520"/>
            <a:ext cx="2234629" cy="574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942B7E-B488-47B0-A51E-A21ACB6EE1B0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C28E3384-A745-425F-916A-15C23AAC5C1E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49E2240-C5CE-4375-8D9F-3BEC5ABB38A2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246383-595F-4524-9EC8-E14AFECA97B1}"/>
              </a:ext>
            </a:extLst>
          </p:cNvPr>
          <p:cNvSpPr txBox="1"/>
          <p:nvPr/>
        </p:nvSpPr>
        <p:spPr>
          <a:xfrm>
            <a:off x="9277209" y="473037"/>
            <a:ext cx="298789" cy="372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3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Bodoni 72" pitchFamily="18"/>
              <a:ea typeface="SimSun" pitchFamily="2"/>
              <a:cs typeface="Lucida Sans" pitchFamily="2"/>
            </a:endParaRPr>
          </a:p>
        </p:txBody>
      </p:sp>
      <p:pic>
        <p:nvPicPr>
          <p:cNvPr id="6" name="Picture 2" descr="Repubblica e Cantone Ticino Logo Vector (.EPS) Free Download">
            <a:extLst>
              <a:ext uri="{FF2B5EF4-FFF2-40B4-BE49-F238E27FC236}">
                <a16:creationId xmlns:a16="http://schemas.microsoft.com/office/drawing/2014/main" id="{CB418947-A42D-4428-BA83-92A1FF51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831" y="2690375"/>
            <a:ext cx="834636" cy="5146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8">
            <a:extLst>
              <a:ext uri="{FF2B5EF4-FFF2-40B4-BE49-F238E27FC236}">
                <a16:creationId xmlns:a16="http://schemas.microsoft.com/office/drawing/2014/main" id="{13A124A1-4552-44D7-A544-D17D66B70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31" y="4654469"/>
            <a:ext cx="921312" cy="9187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sellaDiTesto 10">
            <a:extLst>
              <a:ext uri="{FF2B5EF4-FFF2-40B4-BE49-F238E27FC236}">
                <a16:creationId xmlns:a16="http://schemas.microsoft.com/office/drawing/2014/main" id="{10C0DDE5-BEBC-4944-8F77-067B1BA2AD3C}"/>
              </a:ext>
            </a:extLst>
          </p:cNvPr>
          <p:cNvSpPr txBox="1"/>
          <p:nvPr/>
        </p:nvSpPr>
        <p:spPr>
          <a:xfrm>
            <a:off x="1774475" y="2690375"/>
            <a:ext cx="6953810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Programma di legislatura 2019-2023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Messaggio Credito quadro per turismo 2022-25 (LTur)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Messaggio Credito quadro politica regionale 2020-23 (LaLPR)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FBDEB02-D4D9-4631-961E-E2CC0EACB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575" y="4800142"/>
            <a:ext cx="876251" cy="4641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magine 13">
            <a:extLst>
              <a:ext uri="{FF2B5EF4-FFF2-40B4-BE49-F238E27FC236}">
                <a16:creationId xmlns:a16="http://schemas.microsoft.com/office/drawing/2014/main" id="{587E1BC5-B4BF-4524-972E-63308F071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056" y="4861188"/>
            <a:ext cx="2663921" cy="4209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magine 14">
            <a:extLst>
              <a:ext uri="{FF2B5EF4-FFF2-40B4-BE49-F238E27FC236}">
                <a16:creationId xmlns:a16="http://schemas.microsoft.com/office/drawing/2014/main" id="{B6B17A8D-02E6-4186-99A3-6E0DB965A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867" y="4749402"/>
            <a:ext cx="1106359" cy="5326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magine 15">
            <a:extLst>
              <a:ext uri="{FF2B5EF4-FFF2-40B4-BE49-F238E27FC236}">
                <a16:creationId xmlns:a16="http://schemas.microsoft.com/office/drawing/2014/main" id="{C61238DA-E4A7-4B13-8AC2-F37517DAF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9257" y="4821676"/>
            <a:ext cx="1106359" cy="4685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CasellaDiTesto 19">
            <a:extLst>
              <a:ext uri="{FF2B5EF4-FFF2-40B4-BE49-F238E27FC236}">
                <a16:creationId xmlns:a16="http://schemas.microsoft.com/office/drawing/2014/main" id="{8824E5C4-A95F-4238-8210-B8CA4EF4B3CC}"/>
              </a:ext>
            </a:extLst>
          </p:cNvPr>
          <p:cNvSpPr txBox="1"/>
          <p:nvPr/>
        </p:nvSpPr>
        <p:spPr>
          <a:xfrm>
            <a:off x="1842890" y="5886550"/>
            <a:ext cx="695381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- 5x Piani strategici e finanziari quadriennali 2023-2026 (LTur)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  <p:sp>
        <p:nvSpPr>
          <p:cNvPr id="14" name="CasellaDiTesto 23">
            <a:extLst>
              <a:ext uri="{FF2B5EF4-FFF2-40B4-BE49-F238E27FC236}">
                <a16:creationId xmlns:a16="http://schemas.microsoft.com/office/drawing/2014/main" id="{74658151-EE24-4C31-84C0-5C7DB777A079}"/>
              </a:ext>
            </a:extLst>
          </p:cNvPr>
          <p:cNvSpPr txBox="1"/>
          <p:nvPr/>
        </p:nvSpPr>
        <p:spPr>
          <a:xfrm>
            <a:off x="359999" y="1105070"/>
            <a:ext cx="695381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onduit ITC"/>
              </a:rPr>
              <a:t>Documenti ufficiali di programmazione strategica turistica a livello cantonale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B2F59D-FAE4-4D14-8A77-E5563E8829D8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CB55C0DB-E9D5-4765-9031-ACF39B19AD10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7B0B789-3F2F-4D01-9BA9-3BBBA308878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D666C1-1254-492A-BCF3-7F6319B36D4E}"/>
              </a:ext>
            </a:extLst>
          </p:cNvPr>
          <p:cNvSpPr txBox="1"/>
          <p:nvPr/>
        </p:nvSpPr>
        <p:spPr>
          <a:xfrm>
            <a:off x="9277209" y="473037"/>
            <a:ext cx="298789" cy="372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4</a:t>
            </a: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1BE55052-423B-4D8D-97E0-B0E907F2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56" y="1050837"/>
            <a:ext cx="9134298" cy="4030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sellaDiTesto 5">
            <a:extLst>
              <a:ext uri="{FF2B5EF4-FFF2-40B4-BE49-F238E27FC236}">
                <a16:creationId xmlns:a16="http://schemas.microsoft.com/office/drawing/2014/main" id="{DF3BE168-89D5-487F-ADB6-A8C40D930FAA}"/>
              </a:ext>
            </a:extLst>
          </p:cNvPr>
          <p:cNvSpPr txBox="1"/>
          <p:nvPr/>
        </p:nvSpPr>
        <p:spPr>
          <a:xfrm>
            <a:off x="2830607" y="5038755"/>
            <a:ext cx="4530175" cy="7130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5402" tIns="25402" rIns="25402" bIns="25402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767171"/>
                </a:solidFill>
                <a:uFillTx/>
                <a:latin typeface="Euclid Flex Bold" pitchFamily="34"/>
                <a:hlinkClick r:id="rId4"/>
              </a:rPr>
              <a:t>ticino.ch/</a:t>
            </a:r>
            <a:r>
              <a:rPr lang="it-IT" sz="2800" b="0" i="0" u="sng" strike="noStrike" kern="1200" cap="none" spc="0" baseline="0">
                <a:solidFill>
                  <a:srgbClr val="767171"/>
                </a:solidFill>
                <a:uFillTx/>
                <a:latin typeface="Euclid Flex Bold" pitchFamily="34"/>
                <a:hlinkClick r:id="rId4"/>
              </a:rPr>
              <a:t>strategia2030</a:t>
            </a:r>
          </a:p>
          <a:p>
            <a:pPr marL="0" marR="0" lvl="0" indent="0" algn="ctr" defTabSz="41275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500" b="0" i="0" u="none" strike="noStrike" kern="1200" cap="none" spc="0" baseline="0">
              <a:solidFill>
                <a:srgbClr val="000000"/>
              </a:solidFill>
              <a:uFillTx/>
              <a:latin typeface="Helvetica Neue Medium"/>
              <a:ea typeface="Helvetica Neue Medium"/>
              <a:cs typeface="Helvetica Neue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9B3F52-EA3A-4BCD-9F82-772B73C58E96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E77321A2-4F85-497F-9D23-EF02D1990FA6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3EA78A91-19F8-43E1-8B18-0A22CC415834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C74EA4-4646-49F4-B910-E7CF861E86C1}"/>
              </a:ext>
            </a:extLst>
          </p:cNvPr>
          <p:cNvSpPr txBox="1"/>
          <p:nvPr/>
        </p:nvSpPr>
        <p:spPr>
          <a:xfrm>
            <a:off x="9277209" y="473037"/>
            <a:ext cx="298789" cy="372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5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Bodoni 72" pitchFamily="18"/>
              <a:ea typeface="SimSun" pitchFamily="2"/>
              <a:cs typeface="Lucida Sans" pitchFamily="2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9B224293-B7D5-48EE-B958-6B3C51012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71" y="1235427"/>
            <a:ext cx="6427692" cy="31275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B228109E-03FD-413C-8EE0-85BC42475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371" y="3990231"/>
            <a:ext cx="6427692" cy="3170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B1F6D3-0568-41A9-BBEC-66FB566FDA2B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40F22A49-4F5A-4B85-B581-F05693ECB1C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FF9FD6F1-63B0-4F53-8624-7E7629211F56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9AD0C0-F25E-4104-BFF7-FA731EBEDA49}"/>
              </a:ext>
            </a:extLst>
          </p:cNvPr>
          <p:cNvSpPr txBox="1"/>
          <p:nvPr/>
        </p:nvSpPr>
        <p:spPr>
          <a:xfrm>
            <a:off x="9277209" y="473037"/>
            <a:ext cx="298789" cy="372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6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5F3FB2BE-3719-4812-961D-1508858B40BA}"/>
              </a:ext>
            </a:extLst>
          </p:cNvPr>
          <p:cNvSpPr txBox="1"/>
          <p:nvPr/>
        </p:nvSpPr>
        <p:spPr>
          <a:xfrm>
            <a:off x="359999" y="1291983"/>
            <a:ext cx="11259491" cy="5660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onduit ITC"/>
              </a:rPr>
              <a:t>Le 8 crisi attuali del turismo</a:t>
            </a:r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id="{698FD969-70AF-417A-828F-7363C25D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13" t="372" b="6226"/>
          <a:stretch>
            <a:fillRect/>
          </a:stretch>
        </p:blipFill>
        <p:spPr>
          <a:xfrm>
            <a:off x="-15261" y="2158971"/>
            <a:ext cx="10093723" cy="5400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Elemento grafico 9" descr="Covid-19 con riempimento a tinta unita">
            <a:extLst>
              <a:ext uri="{FF2B5EF4-FFF2-40B4-BE49-F238E27FC236}">
                <a16:creationId xmlns:a16="http://schemas.microsoft.com/office/drawing/2014/main" id="{9668D496-F1E7-4A06-B4D7-AFFD24EC7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7554" y="5388970"/>
            <a:ext cx="1469120" cy="1469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Elemento grafico 23" descr="Alta tensione con riempimento a tinta unita">
            <a:extLst>
              <a:ext uri="{FF2B5EF4-FFF2-40B4-BE49-F238E27FC236}">
                <a16:creationId xmlns:a16="http://schemas.microsoft.com/office/drawing/2014/main" id="{0846142B-C6B1-44B5-93F8-3ABA7765B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5988" y="2899836"/>
            <a:ext cx="1469120" cy="1469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Elemento grafico 31" descr="Scolaro contorno">
            <a:extLst>
              <a:ext uri="{FF2B5EF4-FFF2-40B4-BE49-F238E27FC236}">
                <a16:creationId xmlns:a16="http://schemas.microsoft.com/office/drawing/2014/main" id="{DE233C7C-4D6E-4F9A-B4E2-25C4305D1E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54083" y="5242511"/>
            <a:ext cx="1787615" cy="17876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Elemento grafico 32" descr="Termometro con riempimento a tinta unita">
            <a:extLst>
              <a:ext uri="{FF2B5EF4-FFF2-40B4-BE49-F238E27FC236}">
                <a16:creationId xmlns:a16="http://schemas.microsoft.com/office/drawing/2014/main" id="{677B2028-A1B8-4555-ABAA-DB703F4B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5846" y="5476359"/>
            <a:ext cx="1319918" cy="13199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Elemento grafico 33" descr="Materie prime contorno">
            <a:extLst>
              <a:ext uri="{FF2B5EF4-FFF2-40B4-BE49-F238E27FC236}">
                <a16:creationId xmlns:a16="http://schemas.microsoft.com/office/drawing/2014/main" id="{0CDFC6BD-FCBA-42D4-BBCD-ED19D2E0A9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6865" y="2899836"/>
            <a:ext cx="1469120" cy="1469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Elemento grafico 34" descr="Tendenza al rialzo con riempimento a tinta unita">
            <a:extLst>
              <a:ext uri="{FF2B5EF4-FFF2-40B4-BE49-F238E27FC236}">
                <a16:creationId xmlns:a16="http://schemas.microsoft.com/office/drawing/2014/main" id="{0CC7B765-2E79-4C7E-893C-6049AD65E3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34878" y="2899836"/>
            <a:ext cx="1469120" cy="1469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Elemento grafico 35" descr="Prestito contorno">
            <a:extLst>
              <a:ext uri="{FF2B5EF4-FFF2-40B4-BE49-F238E27FC236}">
                <a16:creationId xmlns:a16="http://schemas.microsoft.com/office/drawing/2014/main" id="{B2421DC9-9B97-46AA-B03F-3BE5B42228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35105" y="2899836"/>
            <a:ext cx="1469120" cy="1469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Esplosione: 14 punte 36">
            <a:extLst>
              <a:ext uri="{FF2B5EF4-FFF2-40B4-BE49-F238E27FC236}">
                <a16:creationId xmlns:a16="http://schemas.microsoft.com/office/drawing/2014/main" id="{D592BB40-8AD4-48BE-95F7-910920416CBE}"/>
              </a:ext>
            </a:extLst>
          </p:cNvPr>
          <p:cNvSpPr/>
          <p:nvPr/>
        </p:nvSpPr>
        <p:spPr>
          <a:xfrm>
            <a:off x="482812" y="5460403"/>
            <a:ext cx="1292102" cy="12188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+- f6 0 f5"/>
              <a:gd name="f64" fmla="*/ f57 f0 1"/>
              <a:gd name="f65" fmla="*/ f58 f0 1"/>
              <a:gd name="f66" fmla="*/ f59 f0 1"/>
              <a:gd name="f67" fmla="*/ f60 f0 1"/>
              <a:gd name="f68" fmla="*/ f63 1 21600"/>
              <a:gd name="f69" fmla="*/ f63 9722 1"/>
              <a:gd name="f70" fmla="*/ f63 5372 1"/>
              <a:gd name="f71" fmla="*/ f63 11612 1"/>
              <a:gd name="f72" fmla="*/ f63 14640 1"/>
              <a:gd name="f73" fmla="*/ f63 1887 1"/>
              <a:gd name="f74" fmla="*/ f63 6382 1"/>
              <a:gd name="f75" fmla="*/ f63 12877 1"/>
              <a:gd name="f76" fmla="*/ f63 18842 1"/>
              <a:gd name="f77" fmla="*/ f63 15935 1"/>
              <a:gd name="f78" fmla="*/ f63 6645 1"/>
              <a:gd name="f79" fmla="*/ f64 1 f2"/>
              <a:gd name="f80" fmla="*/ f65 1 f2"/>
              <a:gd name="f81" fmla="*/ f66 1 f2"/>
              <a:gd name="f82" fmla="*/ f67 1 f2"/>
              <a:gd name="f83" fmla="*/ f69 1 21600"/>
              <a:gd name="f84" fmla="*/ f70 1 21600"/>
              <a:gd name="f85" fmla="*/ f71 1 21600"/>
              <a:gd name="f86" fmla="*/ f72 1 21600"/>
              <a:gd name="f87" fmla="*/ f73 1 21600"/>
              <a:gd name="f88" fmla="*/ f74 1 21600"/>
              <a:gd name="f89" fmla="*/ f75 1 21600"/>
              <a:gd name="f90" fmla="*/ f76 1 21600"/>
              <a:gd name="f91" fmla="*/ f77 1 21600"/>
              <a:gd name="f92" fmla="*/ f78 1 21600"/>
              <a:gd name="f93" fmla="*/ f5 1 f68"/>
              <a:gd name="f94" fmla="*/ f6 1 f68"/>
              <a:gd name="f95" fmla="+- f79 0 f1"/>
              <a:gd name="f96" fmla="+- f80 0 f1"/>
              <a:gd name="f97" fmla="+- f81 0 f1"/>
              <a:gd name="f98" fmla="+- f82 0 f1"/>
              <a:gd name="f99" fmla="*/ f83 1 f68"/>
              <a:gd name="f100" fmla="*/ f87 1 f68"/>
              <a:gd name="f101" fmla="*/ f89 1 f68"/>
              <a:gd name="f102" fmla="*/ f85 1 f68"/>
              <a:gd name="f103" fmla="*/ f90 1 f68"/>
              <a:gd name="f104" fmla="*/ f92 1 f68"/>
              <a:gd name="f105" fmla="*/ f84 1 f68"/>
              <a:gd name="f106" fmla="*/ f86 1 f68"/>
              <a:gd name="f107" fmla="*/ f88 1 f68"/>
              <a:gd name="f108" fmla="*/ f91 1 f68"/>
              <a:gd name="f109" fmla="*/ f93 f61 1"/>
              <a:gd name="f110" fmla="*/ f94 f61 1"/>
              <a:gd name="f111" fmla="*/ f105 f61 1"/>
              <a:gd name="f112" fmla="*/ f106 f61 1"/>
              <a:gd name="f113" fmla="*/ f108 f62 1"/>
              <a:gd name="f114" fmla="*/ f107 f62 1"/>
              <a:gd name="f115" fmla="*/ f99 f61 1"/>
              <a:gd name="f116" fmla="*/ f100 f62 1"/>
              <a:gd name="f117" fmla="*/ f101 f62 1"/>
              <a:gd name="f118" fmla="*/ f102 f61 1"/>
              <a:gd name="f119" fmla="*/ f103 f62 1"/>
              <a:gd name="f120" fmla="*/ f10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15" y="f116"/>
              </a:cxn>
              <a:cxn ang="f96">
                <a:pos x="f109" y="f117"/>
              </a:cxn>
              <a:cxn ang="f97">
                <a:pos x="f118" y="f119"/>
              </a:cxn>
              <a:cxn ang="f98">
                <a:pos x="f110" y="f120"/>
              </a:cxn>
            </a:cxnLst>
            <a:rect l="f111" t="f114" r="f112" b="f113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CH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CasellaDiTesto 16">
            <a:extLst>
              <a:ext uri="{FF2B5EF4-FFF2-40B4-BE49-F238E27FC236}">
                <a16:creationId xmlns:a16="http://schemas.microsoft.com/office/drawing/2014/main" id="{3DE7DE5F-94EC-417F-AD52-67B9241E5905}"/>
              </a:ext>
            </a:extLst>
          </p:cNvPr>
          <p:cNvSpPr txBox="1"/>
          <p:nvPr/>
        </p:nvSpPr>
        <p:spPr>
          <a:xfrm>
            <a:off x="383005" y="4327013"/>
            <a:ext cx="18264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Materie prime</a:t>
            </a:r>
            <a:endParaRPr lang="it-IT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CasellaDiTesto 17">
            <a:extLst>
              <a:ext uri="{FF2B5EF4-FFF2-40B4-BE49-F238E27FC236}">
                <a16:creationId xmlns:a16="http://schemas.microsoft.com/office/drawing/2014/main" id="{5FB1DCC8-F685-4AFD-97BB-649392BEA017}"/>
              </a:ext>
            </a:extLst>
          </p:cNvPr>
          <p:cNvSpPr txBox="1"/>
          <p:nvPr/>
        </p:nvSpPr>
        <p:spPr>
          <a:xfrm>
            <a:off x="3020034" y="4327013"/>
            <a:ext cx="10522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Energia</a:t>
            </a:r>
            <a:endParaRPr lang="it-IT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CasellaDiTesto 18">
            <a:extLst>
              <a:ext uri="{FF2B5EF4-FFF2-40B4-BE49-F238E27FC236}">
                <a16:creationId xmlns:a16="http://schemas.microsoft.com/office/drawing/2014/main" id="{ADB6BB5B-DFCB-4401-A77F-9D637F86C7DC}"/>
              </a:ext>
            </a:extLst>
          </p:cNvPr>
          <p:cNvSpPr txBox="1"/>
          <p:nvPr/>
        </p:nvSpPr>
        <p:spPr>
          <a:xfrm>
            <a:off x="5986000" y="4327013"/>
            <a:ext cx="10522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Cambio</a:t>
            </a:r>
            <a:endParaRPr lang="it-IT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CasellaDiTesto 19">
            <a:extLst>
              <a:ext uri="{FF2B5EF4-FFF2-40B4-BE49-F238E27FC236}">
                <a16:creationId xmlns:a16="http://schemas.microsoft.com/office/drawing/2014/main" id="{DD953D61-71B0-4692-AE0E-5CAFE740FDE3}"/>
              </a:ext>
            </a:extLst>
          </p:cNvPr>
          <p:cNvSpPr txBox="1"/>
          <p:nvPr/>
        </p:nvSpPr>
        <p:spPr>
          <a:xfrm>
            <a:off x="8243316" y="4327013"/>
            <a:ext cx="131991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Inflazione</a:t>
            </a:r>
            <a:endParaRPr lang="it-IT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CasellaDiTesto 20">
            <a:extLst>
              <a:ext uri="{FF2B5EF4-FFF2-40B4-BE49-F238E27FC236}">
                <a16:creationId xmlns:a16="http://schemas.microsoft.com/office/drawing/2014/main" id="{09B4EDD1-1683-4B57-8001-2E99EBA078E1}"/>
              </a:ext>
            </a:extLst>
          </p:cNvPr>
          <p:cNvSpPr txBox="1"/>
          <p:nvPr/>
        </p:nvSpPr>
        <p:spPr>
          <a:xfrm>
            <a:off x="542028" y="6916512"/>
            <a:ext cx="123288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Guerra</a:t>
            </a:r>
            <a:endParaRPr lang="it-IT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CasellaDiTesto 21">
            <a:extLst>
              <a:ext uri="{FF2B5EF4-FFF2-40B4-BE49-F238E27FC236}">
                <a16:creationId xmlns:a16="http://schemas.microsoft.com/office/drawing/2014/main" id="{A1EA49A3-1A4A-435C-8C42-5300A7AFF43E}"/>
              </a:ext>
            </a:extLst>
          </p:cNvPr>
          <p:cNvSpPr txBox="1"/>
          <p:nvPr/>
        </p:nvSpPr>
        <p:spPr>
          <a:xfrm>
            <a:off x="2923656" y="6916512"/>
            <a:ext cx="123288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Personale</a:t>
            </a:r>
            <a:endParaRPr lang="it-IT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" name="CasellaDiTesto 22">
            <a:extLst>
              <a:ext uri="{FF2B5EF4-FFF2-40B4-BE49-F238E27FC236}">
                <a16:creationId xmlns:a16="http://schemas.microsoft.com/office/drawing/2014/main" id="{B05F5CA3-01D2-4061-AC02-D414C4A787DC}"/>
              </a:ext>
            </a:extLst>
          </p:cNvPr>
          <p:cNvSpPr txBox="1"/>
          <p:nvPr/>
        </p:nvSpPr>
        <p:spPr>
          <a:xfrm>
            <a:off x="6121907" y="6916512"/>
            <a:ext cx="10522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Covid</a:t>
            </a:r>
            <a:endParaRPr lang="it-IT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CasellaDiTesto 23">
            <a:extLst>
              <a:ext uri="{FF2B5EF4-FFF2-40B4-BE49-F238E27FC236}">
                <a16:creationId xmlns:a16="http://schemas.microsoft.com/office/drawing/2014/main" id="{68DCFEC1-9BD4-491E-B096-DD7F33F739D6}"/>
              </a:ext>
            </a:extLst>
          </p:cNvPr>
          <p:cNvSpPr txBox="1"/>
          <p:nvPr/>
        </p:nvSpPr>
        <p:spPr>
          <a:xfrm>
            <a:off x="8415890" y="6916512"/>
            <a:ext cx="131991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Clima</a:t>
            </a:r>
            <a:endParaRPr lang="it-IT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07D4C4-BAF1-4107-B338-C7E190222BE0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33F9FAA-28FE-436C-84F2-97B9CB047F57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0070C813-77C9-45FD-BB4D-647633F9144F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7AB3A9-DF6D-4275-82F4-A1BF067D2224}"/>
              </a:ext>
            </a:extLst>
          </p:cNvPr>
          <p:cNvSpPr txBox="1"/>
          <p:nvPr/>
        </p:nvSpPr>
        <p:spPr>
          <a:xfrm>
            <a:off x="9277209" y="473037"/>
            <a:ext cx="298789" cy="372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7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Bodoni 72" pitchFamily="18"/>
              <a:ea typeface="SimSun" pitchFamily="2"/>
              <a:cs typeface="Lucida Sans" pitchFamily="2"/>
            </a:endParaRPr>
          </a:p>
        </p:txBody>
      </p:sp>
      <p:pic>
        <p:nvPicPr>
          <p:cNvPr id="6" name="Segnaposto immagine 3" descr="01-alptransit-tunnel.jpg">
            <a:extLst>
              <a:ext uri="{FF2B5EF4-FFF2-40B4-BE49-F238E27FC236}">
                <a16:creationId xmlns:a16="http://schemas.microsoft.com/office/drawing/2014/main" id="{025B96CB-B7F8-4A4C-88F3-7582D217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85" b="10791"/>
          <a:stretch>
            <a:fillRect/>
          </a:stretch>
        </p:blipFill>
        <p:spPr>
          <a:xfrm>
            <a:off x="-142518" y="1859148"/>
            <a:ext cx="10270211" cy="575188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Gruppo 7">
            <a:extLst>
              <a:ext uri="{FF2B5EF4-FFF2-40B4-BE49-F238E27FC236}">
                <a16:creationId xmlns:a16="http://schemas.microsoft.com/office/drawing/2014/main" id="{116D9632-5CAB-4372-98E4-E77B69AD02C3}"/>
              </a:ext>
            </a:extLst>
          </p:cNvPr>
          <p:cNvGrpSpPr/>
          <p:nvPr/>
        </p:nvGrpSpPr>
        <p:grpSpPr>
          <a:xfrm>
            <a:off x="359999" y="3771552"/>
            <a:ext cx="9071021" cy="762371"/>
            <a:chOff x="359999" y="3771552"/>
            <a:chExt cx="9071021" cy="762371"/>
          </a:xfrm>
        </p:grpSpPr>
        <p:grpSp>
          <p:nvGrpSpPr>
            <p:cNvPr id="8" name="Gruppo 8">
              <a:extLst>
                <a:ext uri="{FF2B5EF4-FFF2-40B4-BE49-F238E27FC236}">
                  <a16:creationId xmlns:a16="http://schemas.microsoft.com/office/drawing/2014/main" id="{F06ED96E-0E3D-4D8B-9A1B-DB82B4B6A063}"/>
                </a:ext>
              </a:extLst>
            </p:cNvPr>
            <p:cNvGrpSpPr/>
            <p:nvPr/>
          </p:nvGrpSpPr>
          <p:grpSpPr>
            <a:xfrm>
              <a:off x="359999" y="3771552"/>
              <a:ext cx="9071021" cy="762371"/>
              <a:chOff x="359999" y="3771552"/>
              <a:chExt cx="9071021" cy="762371"/>
            </a:xfrm>
          </p:grpSpPr>
          <p:sp>
            <p:nvSpPr>
              <p:cNvPr id="9" name="Rettangolo 11">
                <a:extLst>
                  <a:ext uri="{FF2B5EF4-FFF2-40B4-BE49-F238E27FC236}">
                    <a16:creationId xmlns:a16="http://schemas.microsoft.com/office/drawing/2014/main" id="{9EB35AAA-0F89-4856-ABF3-94E9CB7B9725}"/>
                  </a:ext>
                </a:extLst>
              </p:cNvPr>
              <p:cNvSpPr/>
              <p:nvPr/>
            </p:nvSpPr>
            <p:spPr>
              <a:xfrm>
                <a:off x="359999" y="3771552"/>
                <a:ext cx="9071021" cy="762371"/>
              </a:xfrm>
              <a:prstGeom prst="rect">
                <a:avLst/>
              </a:prstGeom>
              <a:solidFill>
                <a:srgbClr val="FFFFFF">
                  <a:alpha val="33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191996" tIns="0" rIns="191996" bIns="96002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3733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" name="Titolo 2">
                <a:extLst>
                  <a:ext uri="{FF2B5EF4-FFF2-40B4-BE49-F238E27FC236}">
                    <a16:creationId xmlns:a16="http://schemas.microsoft.com/office/drawing/2014/main" id="{E93DA94D-5A82-410F-81A2-5983194618DF}"/>
                  </a:ext>
                </a:extLst>
              </p:cNvPr>
              <p:cNvSpPr txBox="1"/>
              <p:nvPr/>
            </p:nvSpPr>
            <p:spPr>
              <a:xfrm>
                <a:off x="959077" y="3995790"/>
                <a:ext cx="948159" cy="31285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CH" sz="3200" b="1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cs typeface="Arial"/>
                  </a:rPr>
                  <a:t>Zurigo</a:t>
                </a:r>
                <a:endParaRPr lang="it-IT" sz="32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" name="Titolo 2">
                <a:extLst>
                  <a:ext uri="{FF2B5EF4-FFF2-40B4-BE49-F238E27FC236}">
                    <a16:creationId xmlns:a16="http://schemas.microsoft.com/office/drawing/2014/main" id="{CC6169EB-4C9A-43B7-9DF1-4D734EEEDB8A}"/>
                  </a:ext>
                </a:extLst>
              </p:cNvPr>
              <p:cNvSpPr txBox="1"/>
              <p:nvPr/>
            </p:nvSpPr>
            <p:spPr>
              <a:xfrm>
                <a:off x="7382198" y="3989646"/>
                <a:ext cx="1239405" cy="39395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CH" sz="3200" b="1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cs typeface="Arial"/>
                  </a:rPr>
                  <a:t>Milano</a:t>
                </a:r>
                <a:endParaRPr lang="it-IT" sz="32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" name="Pentagono 9">
                <a:extLst>
                  <a:ext uri="{FF2B5EF4-FFF2-40B4-BE49-F238E27FC236}">
                    <a16:creationId xmlns:a16="http://schemas.microsoft.com/office/drawing/2014/main" id="{56B355BA-D529-4610-9573-4A73FC9E37F9}"/>
                  </a:ext>
                </a:extLst>
              </p:cNvPr>
              <p:cNvSpPr/>
              <p:nvPr/>
            </p:nvSpPr>
            <p:spPr>
              <a:xfrm>
                <a:off x="3456651" y="3949183"/>
                <a:ext cx="2683956" cy="3811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180"/>
                  <a:gd name="f10" fmla="abs f3"/>
                  <a:gd name="f11" fmla="abs f4"/>
                  <a:gd name="f12" fmla="abs f5"/>
                  <a:gd name="f13" fmla="*/ f8 f0 1"/>
                  <a:gd name="f14" fmla="*/ f9 f0 1"/>
                  <a:gd name="f15" fmla="?: f10 f3 1"/>
                  <a:gd name="f16" fmla="?: f11 f4 1"/>
                  <a:gd name="f17" fmla="?: f12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+- f30 0 f6"/>
                  <a:gd name="f33" fmla="+- f29 0 f6"/>
                  <a:gd name="f34" fmla="*/ f30 f26 1"/>
                  <a:gd name="f35" fmla="*/ f29 f26 1"/>
                  <a:gd name="f36" fmla="*/ f32 1 2"/>
                  <a:gd name="f37" fmla="min f33 f32"/>
                  <a:gd name="f38" fmla="+- f6 f36 0"/>
                  <a:gd name="f39" fmla="*/ f37 f7 1"/>
                  <a:gd name="f40" fmla="*/ f39 1 100000"/>
                  <a:gd name="f41" fmla="*/ f38 f26 1"/>
                  <a:gd name="f42" fmla="+- f29 0 f40"/>
                  <a:gd name="f43" fmla="+- f42 f29 0"/>
                  <a:gd name="f44" fmla="*/ f42 1 2"/>
                  <a:gd name="f45" fmla="*/ f42 f26 1"/>
                  <a:gd name="f46" fmla="*/ f43 1 2"/>
                  <a:gd name="f47" fmla="*/ f44 f26 1"/>
                  <a:gd name="f48" fmla="*/ f4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7" y="f31"/>
                  </a:cxn>
                  <a:cxn ang="f25">
                    <a:pos x="f47" y="f34"/>
                  </a:cxn>
                </a:cxnLst>
                <a:rect l="f31" t="f31" r="f48" b="f34"/>
                <a:pathLst>
                  <a:path>
                    <a:moveTo>
                      <a:pt x="f31" y="f31"/>
                    </a:moveTo>
                    <a:lnTo>
                      <a:pt x="f45" y="f31"/>
                    </a:lnTo>
                    <a:lnTo>
                      <a:pt x="f35" y="f41"/>
                    </a:lnTo>
                    <a:lnTo>
                      <a:pt x="f45" y="f34"/>
                    </a:lnTo>
                    <a:lnTo>
                      <a:pt x="f31" y="f34"/>
                    </a:lnTo>
                    <a:close/>
                  </a:path>
                </a:pathLst>
              </a:custGeom>
              <a:solidFill>
                <a:srgbClr val="9B0A16"/>
              </a:solidFill>
              <a:ln cap="flat">
                <a:noFill/>
                <a:prstDash val="solid"/>
              </a:ln>
            </p:spPr>
            <p:txBody>
              <a:bodyPr vert="horz" wrap="square" lIns="191996" tIns="0" rIns="191996" bIns="96002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3733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13" name="Titolo 2">
              <a:extLst>
                <a:ext uri="{FF2B5EF4-FFF2-40B4-BE49-F238E27FC236}">
                  <a16:creationId xmlns:a16="http://schemas.microsoft.com/office/drawing/2014/main" id="{268E6557-4DCE-445A-9AEE-F46134F063AB}"/>
                </a:ext>
              </a:extLst>
            </p:cNvPr>
            <p:cNvSpPr txBox="1"/>
            <p:nvPr/>
          </p:nvSpPr>
          <p:spPr>
            <a:xfrm>
              <a:off x="3606137" y="4048496"/>
              <a:ext cx="1052501" cy="22987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CH" sz="1867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rPr>
                <a:t>3h 12 min</a:t>
              </a:r>
              <a:endParaRPr lang="it-IT" sz="1867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14" name="Gruppo 15">
            <a:extLst>
              <a:ext uri="{FF2B5EF4-FFF2-40B4-BE49-F238E27FC236}">
                <a16:creationId xmlns:a16="http://schemas.microsoft.com/office/drawing/2014/main" id="{EC317019-B4C0-4DA3-B093-B67EEFA6CA17}"/>
              </a:ext>
            </a:extLst>
          </p:cNvPr>
          <p:cNvGrpSpPr/>
          <p:nvPr/>
        </p:nvGrpSpPr>
        <p:grpSpPr>
          <a:xfrm>
            <a:off x="359999" y="5027224"/>
            <a:ext cx="9118588" cy="762371"/>
            <a:chOff x="359999" y="5027224"/>
            <a:chExt cx="9118588" cy="762371"/>
          </a:xfrm>
        </p:grpSpPr>
        <p:grpSp>
          <p:nvGrpSpPr>
            <p:cNvPr id="15" name="Gruppo 16">
              <a:extLst>
                <a:ext uri="{FF2B5EF4-FFF2-40B4-BE49-F238E27FC236}">
                  <a16:creationId xmlns:a16="http://schemas.microsoft.com/office/drawing/2014/main" id="{2262E81F-DCF7-4FB3-A638-4BA7E99F3F56}"/>
                </a:ext>
              </a:extLst>
            </p:cNvPr>
            <p:cNvGrpSpPr/>
            <p:nvPr/>
          </p:nvGrpSpPr>
          <p:grpSpPr>
            <a:xfrm>
              <a:off x="359999" y="5027224"/>
              <a:ext cx="9118588" cy="762371"/>
              <a:chOff x="359999" y="5027224"/>
              <a:chExt cx="9118588" cy="762371"/>
            </a:xfrm>
          </p:grpSpPr>
          <p:sp>
            <p:nvSpPr>
              <p:cNvPr id="16" name="Rettangolo 18">
                <a:extLst>
                  <a:ext uri="{FF2B5EF4-FFF2-40B4-BE49-F238E27FC236}">
                    <a16:creationId xmlns:a16="http://schemas.microsoft.com/office/drawing/2014/main" id="{83EE7E39-32CC-4471-81D2-5638894A4251}"/>
                  </a:ext>
                </a:extLst>
              </p:cNvPr>
              <p:cNvSpPr/>
              <p:nvPr/>
            </p:nvSpPr>
            <p:spPr>
              <a:xfrm>
                <a:off x="359999" y="5027224"/>
                <a:ext cx="9118588" cy="762371"/>
              </a:xfrm>
              <a:prstGeom prst="rect">
                <a:avLst/>
              </a:prstGeom>
              <a:solidFill>
                <a:srgbClr val="FFFFFF">
                  <a:alpha val="33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191996" tIns="0" rIns="191996" bIns="96002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3733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7" name="Titolo 2">
                <a:extLst>
                  <a:ext uri="{FF2B5EF4-FFF2-40B4-BE49-F238E27FC236}">
                    <a16:creationId xmlns:a16="http://schemas.microsoft.com/office/drawing/2014/main" id="{F25BDCC1-7A59-4BB8-9296-E847A06849A3}"/>
                  </a:ext>
                </a:extLst>
              </p:cNvPr>
              <p:cNvSpPr txBox="1"/>
              <p:nvPr/>
            </p:nvSpPr>
            <p:spPr>
              <a:xfrm>
                <a:off x="962223" y="5251463"/>
                <a:ext cx="1105399" cy="31285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3200" b="1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cs typeface="Arial"/>
                  </a:rPr>
                  <a:t>Lugano</a:t>
                </a:r>
              </a:p>
            </p:txBody>
          </p:sp>
          <p:sp>
            <p:nvSpPr>
              <p:cNvPr id="18" name="Titolo 2">
                <a:extLst>
                  <a:ext uri="{FF2B5EF4-FFF2-40B4-BE49-F238E27FC236}">
                    <a16:creationId xmlns:a16="http://schemas.microsoft.com/office/drawing/2014/main" id="{31A1DF31-9B99-4B7B-B7F4-89E3FDDD5F6C}"/>
                  </a:ext>
                </a:extLst>
              </p:cNvPr>
              <p:cNvSpPr txBox="1"/>
              <p:nvPr/>
            </p:nvSpPr>
            <p:spPr>
              <a:xfrm>
                <a:off x="7419020" y="5245318"/>
                <a:ext cx="1208498" cy="31285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CH" sz="3200" b="1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cs typeface="Arial"/>
                  </a:rPr>
                  <a:t>Locarno</a:t>
                </a:r>
                <a:endParaRPr lang="it-IT" sz="32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9" name="Pentagono 9">
                <a:extLst>
                  <a:ext uri="{FF2B5EF4-FFF2-40B4-BE49-F238E27FC236}">
                    <a16:creationId xmlns:a16="http://schemas.microsoft.com/office/drawing/2014/main" id="{C4705900-D603-486F-B534-858029463BEF}"/>
                  </a:ext>
                </a:extLst>
              </p:cNvPr>
              <p:cNvSpPr/>
              <p:nvPr/>
            </p:nvSpPr>
            <p:spPr>
              <a:xfrm>
                <a:off x="3472891" y="5204856"/>
                <a:ext cx="2698028" cy="3811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180"/>
                  <a:gd name="f10" fmla="abs f3"/>
                  <a:gd name="f11" fmla="abs f4"/>
                  <a:gd name="f12" fmla="abs f5"/>
                  <a:gd name="f13" fmla="*/ f8 f0 1"/>
                  <a:gd name="f14" fmla="*/ f9 f0 1"/>
                  <a:gd name="f15" fmla="?: f10 f3 1"/>
                  <a:gd name="f16" fmla="?: f11 f4 1"/>
                  <a:gd name="f17" fmla="?: f12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+- f30 0 f6"/>
                  <a:gd name="f33" fmla="+- f29 0 f6"/>
                  <a:gd name="f34" fmla="*/ f30 f26 1"/>
                  <a:gd name="f35" fmla="*/ f29 f26 1"/>
                  <a:gd name="f36" fmla="*/ f32 1 2"/>
                  <a:gd name="f37" fmla="min f33 f32"/>
                  <a:gd name="f38" fmla="+- f6 f36 0"/>
                  <a:gd name="f39" fmla="*/ f37 f7 1"/>
                  <a:gd name="f40" fmla="*/ f39 1 100000"/>
                  <a:gd name="f41" fmla="*/ f38 f26 1"/>
                  <a:gd name="f42" fmla="+- f29 0 f40"/>
                  <a:gd name="f43" fmla="+- f42 f29 0"/>
                  <a:gd name="f44" fmla="*/ f42 1 2"/>
                  <a:gd name="f45" fmla="*/ f42 f26 1"/>
                  <a:gd name="f46" fmla="*/ f43 1 2"/>
                  <a:gd name="f47" fmla="*/ f44 f26 1"/>
                  <a:gd name="f48" fmla="*/ f4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7" y="f31"/>
                  </a:cxn>
                  <a:cxn ang="f25">
                    <a:pos x="f47" y="f34"/>
                  </a:cxn>
                </a:cxnLst>
                <a:rect l="f31" t="f31" r="f48" b="f34"/>
                <a:pathLst>
                  <a:path>
                    <a:moveTo>
                      <a:pt x="f31" y="f31"/>
                    </a:moveTo>
                    <a:lnTo>
                      <a:pt x="f45" y="f31"/>
                    </a:lnTo>
                    <a:lnTo>
                      <a:pt x="f35" y="f41"/>
                    </a:lnTo>
                    <a:lnTo>
                      <a:pt x="f45" y="f34"/>
                    </a:lnTo>
                    <a:lnTo>
                      <a:pt x="f31" y="f34"/>
                    </a:lnTo>
                    <a:close/>
                  </a:path>
                </a:pathLst>
              </a:custGeom>
              <a:solidFill>
                <a:srgbClr val="9B0A16"/>
              </a:solidFill>
              <a:ln cap="flat">
                <a:noFill/>
                <a:prstDash val="solid"/>
              </a:ln>
            </p:spPr>
            <p:txBody>
              <a:bodyPr vert="horz" wrap="square" lIns="191996" tIns="0" rIns="191996" bIns="96002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3733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20" name="Titolo 2">
              <a:extLst>
                <a:ext uri="{FF2B5EF4-FFF2-40B4-BE49-F238E27FC236}">
                  <a16:creationId xmlns:a16="http://schemas.microsoft.com/office/drawing/2014/main" id="{4F46C6A0-DDFD-415D-8B00-B85C51E6657A}"/>
                </a:ext>
              </a:extLst>
            </p:cNvPr>
            <p:cNvSpPr txBox="1"/>
            <p:nvPr/>
          </p:nvSpPr>
          <p:spPr>
            <a:xfrm>
              <a:off x="3623154" y="5304169"/>
              <a:ext cx="565885" cy="1825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CH" sz="1867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rPr>
                <a:t>29 min</a:t>
              </a:r>
              <a:endParaRPr lang="it-IT" sz="1867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</p:grpSp>
      <p:sp>
        <p:nvSpPr>
          <p:cNvPr id="21" name="Titolo 2">
            <a:extLst>
              <a:ext uri="{FF2B5EF4-FFF2-40B4-BE49-F238E27FC236}">
                <a16:creationId xmlns:a16="http://schemas.microsoft.com/office/drawing/2014/main" id="{837FD75D-AA6C-4268-BAE3-9B70D738E3C7}"/>
              </a:ext>
            </a:extLst>
          </p:cNvPr>
          <p:cNvSpPr txBox="1"/>
          <p:nvPr/>
        </p:nvSpPr>
        <p:spPr>
          <a:xfrm>
            <a:off x="145481" y="1154082"/>
            <a:ext cx="11259491" cy="5660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onduit ITC"/>
              </a:rPr>
              <a:t>AlpTransit: </a:t>
            </a:r>
            <a:r>
              <a:rPr lang="it-IT" sz="2400" b="1" i="0" u="none" strike="noStrike" kern="0" cap="none" spc="0" baseline="0">
                <a:solidFill>
                  <a:srgbClr val="000000"/>
                </a:solidFill>
                <a:uFillTx/>
                <a:latin typeface="Conduit ITC"/>
              </a:rPr>
              <a:t>3a </a:t>
            </a: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onduit ITC"/>
              </a:rPr>
              <a:t>rivoluzione turistica per il Ticino?</a:t>
            </a:r>
          </a:p>
        </p:txBody>
      </p:sp>
      <p:grpSp>
        <p:nvGrpSpPr>
          <p:cNvPr id="22" name="Gruppo 24">
            <a:extLst>
              <a:ext uri="{FF2B5EF4-FFF2-40B4-BE49-F238E27FC236}">
                <a16:creationId xmlns:a16="http://schemas.microsoft.com/office/drawing/2014/main" id="{7AFC6E50-F431-4011-B864-B19A520B5CFF}"/>
              </a:ext>
            </a:extLst>
          </p:cNvPr>
          <p:cNvGrpSpPr/>
          <p:nvPr/>
        </p:nvGrpSpPr>
        <p:grpSpPr>
          <a:xfrm>
            <a:off x="359999" y="2493440"/>
            <a:ext cx="9071021" cy="762371"/>
            <a:chOff x="359999" y="2493440"/>
            <a:chExt cx="9071021" cy="762371"/>
          </a:xfrm>
        </p:grpSpPr>
        <p:grpSp>
          <p:nvGrpSpPr>
            <p:cNvPr id="23" name="Gruppo 25">
              <a:extLst>
                <a:ext uri="{FF2B5EF4-FFF2-40B4-BE49-F238E27FC236}">
                  <a16:creationId xmlns:a16="http://schemas.microsoft.com/office/drawing/2014/main" id="{A1469265-C26B-45F9-BAE5-9AC8E973F332}"/>
                </a:ext>
              </a:extLst>
            </p:cNvPr>
            <p:cNvGrpSpPr/>
            <p:nvPr/>
          </p:nvGrpSpPr>
          <p:grpSpPr>
            <a:xfrm>
              <a:off x="359999" y="2493440"/>
              <a:ext cx="9071021" cy="762371"/>
              <a:chOff x="359999" y="2493440"/>
              <a:chExt cx="9071021" cy="762371"/>
            </a:xfrm>
          </p:grpSpPr>
          <p:sp>
            <p:nvSpPr>
              <p:cNvPr id="24" name="Rettangolo 27">
                <a:extLst>
                  <a:ext uri="{FF2B5EF4-FFF2-40B4-BE49-F238E27FC236}">
                    <a16:creationId xmlns:a16="http://schemas.microsoft.com/office/drawing/2014/main" id="{8A05D2FD-80F3-42C9-B95E-6A96828925AD}"/>
                  </a:ext>
                </a:extLst>
              </p:cNvPr>
              <p:cNvSpPr/>
              <p:nvPr/>
            </p:nvSpPr>
            <p:spPr>
              <a:xfrm>
                <a:off x="359999" y="2493440"/>
                <a:ext cx="9071021" cy="762371"/>
              </a:xfrm>
              <a:prstGeom prst="rect">
                <a:avLst/>
              </a:prstGeom>
              <a:solidFill>
                <a:srgbClr val="FFFFFF">
                  <a:alpha val="33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191996" tIns="0" rIns="191996" bIns="96002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3733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5" name="Titolo 2">
                <a:extLst>
                  <a:ext uri="{FF2B5EF4-FFF2-40B4-BE49-F238E27FC236}">
                    <a16:creationId xmlns:a16="http://schemas.microsoft.com/office/drawing/2014/main" id="{1718086A-2087-44C4-B129-AA3C8EB58898}"/>
                  </a:ext>
                </a:extLst>
              </p:cNvPr>
              <p:cNvSpPr txBox="1"/>
              <p:nvPr/>
            </p:nvSpPr>
            <p:spPr>
              <a:xfrm>
                <a:off x="959077" y="2717679"/>
                <a:ext cx="948159" cy="31285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CH" sz="3200" b="1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cs typeface="Arial"/>
                  </a:rPr>
                  <a:t>Zurigo</a:t>
                </a:r>
                <a:endParaRPr lang="it-IT" sz="32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6" name="Titolo 2">
                <a:extLst>
                  <a:ext uri="{FF2B5EF4-FFF2-40B4-BE49-F238E27FC236}">
                    <a16:creationId xmlns:a16="http://schemas.microsoft.com/office/drawing/2014/main" id="{77D8026F-54D8-4650-8B45-F4FE8E7C345C}"/>
                  </a:ext>
                </a:extLst>
              </p:cNvPr>
              <p:cNvSpPr txBox="1"/>
              <p:nvPr/>
            </p:nvSpPr>
            <p:spPr>
              <a:xfrm>
                <a:off x="7382198" y="2711525"/>
                <a:ext cx="1524213" cy="31285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CH" sz="3200" b="1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cs typeface="Arial"/>
                  </a:rPr>
                  <a:t>Bellinzona</a:t>
                </a:r>
                <a:endParaRPr lang="it-IT" sz="32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7" name="Pentagono 9">
                <a:extLst>
                  <a:ext uri="{FF2B5EF4-FFF2-40B4-BE49-F238E27FC236}">
                    <a16:creationId xmlns:a16="http://schemas.microsoft.com/office/drawing/2014/main" id="{E22AFE36-B3CA-4FE1-8BCF-B0DA2234E908}"/>
                  </a:ext>
                </a:extLst>
              </p:cNvPr>
              <p:cNvSpPr/>
              <p:nvPr/>
            </p:nvSpPr>
            <p:spPr>
              <a:xfrm>
                <a:off x="3456651" y="2671062"/>
                <a:ext cx="2683956" cy="3811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180"/>
                  <a:gd name="f10" fmla="abs f3"/>
                  <a:gd name="f11" fmla="abs f4"/>
                  <a:gd name="f12" fmla="abs f5"/>
                  <a:gd name="f13" fmla="*/ f8 f0 1"/>
                  <a:gd name="f14" fmla="*/ f9 f0 1"/>
                  <a:gd name="f15" fmla="?: f10 f3 1"/>
                  <a:gd name="f16" fmla="?: f11 f4 1"/>
                  <a:gd name="f17" fmla="?: f12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+- f30 0 f6"/>
                  <a:gd name="f33" fmla="+- f29 0 f6"/>
                  <a:gd name="f34" fmla="*/ f30 f26 1"/>
                  <a:gd name="f35" fmla="*/ f29 f26 1"/>
                  <a:gd name="f36" fmla="*/ f32 1 2"/>
                  <a:gd name="f37" fmla="min f33 f32"/>
                  <a:gd name="f38" fmla="+- f6 f36 0"/>
                  <a:gd name="f39" fmla="*/ f37 f7 1"/>
                  <a:gd name="f40" fmla="*/ f39 1 100000"/>
                  <a:gd name="f41" fmla="*/ f38 f26 1"/>
                  <a:gd name="f42" fmla="+- f29 0 f40"/>
                  <a:gd name="f43" fmla="+- f42 f29 0"/>
                  <a:gd name="f44" fmla="*/ f42 1 2"/>
                  <a:gd name="f45" fmla="*/ f42 f26 1"/>
                  <a:gd name="f46" fmla="*/ f43 1 2"/>
                  <a:gd name="f47" fmla="*/ f44 f26 1"/>
                  <a:gd name="f48" fmla="*/ f4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7" y="f31"/>
                  </a:cxn>
                  <a:cxn ang="f25">
                    <a:pos x="f47" y="f34"/>
                  </a:cxn>
                </a:cxnLst>
                <a:rect l="f31" t="f31" r="f48" b="f34"/>
                <a:pathLst>
                  <a:path>
                    <a:moveTo>
                      <a:pt x="f31" y="f31"/>
                    </a:moveTo>
                    <a:lnTo>
                      <a:pt x="f45" y="f31"/>
                    </a:lnTo>
                    <a:lnTo>
                      <a:pt x="f35" y="f41"/>
                    </a:lnTo>
                    <a:lnTo>
                      <a:pt x="f45" y="f34"/>
                    </a:lnTo>
                    <a:lnTo>
                      <a:pt x="f31" y="f34"/>
                    </a:lnTo>
                    <a:close/>
                  </a:path>
                </a:pathLst>
              </a:custGeom>
              <a:solidFill>
                <a:srgbClr val="9B0A16"/>
              </a:solidFill>
              <a:ln cap="flat">
                <a:noFill/>
                <a:prstDash val="solid"/>
              </a:ln>
            </p:spPr>
            <p:txBody>
              <a:bodyPr vert="horz" wrap="square" lIns="191996" tIns="0" rIns="191996" bIns="96002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3733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28" name="Titolo 2">
              <a:extLst>
                <a:ext uri="{FF2B5EF4-FFF2-40B4-BE49-F238E27FC236}">
                  <a16:creationId xmlns:a16="http://schemas.microsoft.com/office/drawing/2014/main" id="{A8B0C13A-47B6-4433-86BC-063CFE237EFA}"/>
                </a:ext>
              </a:extLst>
            </p:cNvPr>
            <p:cNvSpPr txBox="1"/>
            <p:nvPr/>
          </p:nvSpPr>
          <p:spPr>
            <a:xfrm>
              <a:off x="3606137" y="2770385"/>
              <a:ext cx="819357" cy="1825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CH" sz="1867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cs typeface="Arial"/>
                </a:rPr>
                <a:t>1h 37 min</a:t>
              </a:r>
              <a:endParaRPr lang="it-IT" sz="1867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AAF241-2DD3-48AF-A5BD-E715AE1BD203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A9546787-7FED-4E3E-A979-08000C59C466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FA718AD9-CF50-4D4A-A191-B82270741E88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B0D7B1-9972-4FB1-9332-A844B5D42FD0}"/>
              </a:ext>
            </a:extLst>
          </p:cNvPr>
          <p:cNvSpPr txBox="1"/>
          <p:nvPr/>
        </p:nvSpPr>
        <p:spPr>
          <a:xfrm>
            <a:off x="9277209" y="473037"/>
            <a:ext cx="298789" cy="372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8</a:t>
            </a:r>
          </a:p>
        </p:txBody>
      </p:sp>
      <p:pic>
        <p:nvPicPr>
          <p:cNvPr id="6" name="Immagine 10">
            <a:extLst>
              <a:ext uri="{FF2B5EF4-FFF2-40B4-BE49-F238E27FC236}">
                <a16:creationId xmlns:a16="http://schemas.microsoft.com/office/drawing/2014/main" id="{D02C5C33-64D6-4E24-8288-E69E72972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1" t="43867" r="-1371" b="28099"/>
          <a:stretch>
            <a:fillRect/>
          </a:stretch>
        </p:blipFill>
        <p:spPr>
          <a:xfrm>
            <a:off x="1011106" y="1306238"/>
            <a:ext cx="8277514" cy="15359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12">
            <a:extLst>
              <a:ext uri="{FF2B5EF4-FFF2-40B4-BE49-F238E27FC236}">
                <a16:creationId xmlns:a16="http://schemas.microsoft.com/office/drawing/2014/main" id="{758D1466-3E6D-47A1-A72A-490F547FF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421" y="4924071"/>
            <a:ext cx="2920136" cy="19986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14">
            <a:extLst>
              <a:ext uri="{FF2B5EF4-FFF2-40B4-BE49-F238E27FC236}">
                <a16:creationId xmlns:a16="http://schemas.microsoft.com/office/drawing/2014/main" id="{9DF33A16-342A-4AAC-B5BF-4881DF7C3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29047">
            <a:off x="1244882" y="3767911"/>
            <a:ext cx="5001319" cy="2229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Arial</vt:lpstr>
      <vt:lpstr>Bodoni 72</vt:lpstr>
      <vt:lpstr>Calibri</vt:lpstr>
      <vt:lpstr>Conduit ITC</vt:lpstr>
      <vt:lpstr>Conduit ITC Light</vt:lpstr>
      <vt:lpstr>Conduit ITC Medium</vt:lpstr>
      <vt:lpstr>Euclid Flex Bold</vt:lpstr>
      <vt:lpstr>Helvetica Neue LT</vt:lpstr>
      <vt:lpstr>Helvetica Neue Medium</vt:lpstr>
      <vt:lpstr>Times New Roman</vt:lpstr>
      <vt:lpstr>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Marco Oglietti</cp:lastModifiedBy>
  <cp:revision>11</cp:revision>
  <dcterms:created xsi:type="dcterms:W3CDTF">2022-06-22T17:57:21Z</dcterms:created>
  <dcterms:modified xsi:type="dcterms:W3CDTF">2022-10-04T08:44:27Z</dcterms:modified>
</cp:coreProperties>
</file>