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3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CAD17FB-6603-9E7D-2C71-F977A6C8FA6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1D09637-10B4-F98C-32AC-9DA494C9B17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2A31AD-FA07-4A81-DD31-1AAF64F20AF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B2B0B6-7CFE-0F4D-426C-E0CAE5C7ECC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7A27D6-979B-472C-B1F4-D07041367739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361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8C2A223-CE60-F2AE-1A5A-1853CEEF81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1053D43-C6EE-A84A-42CE-2217C1A046F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35095340-9EFA-58D3-2D73-D9ECB7A3FFB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4CE82C-5208-DC73-2F84-CE0C249F1FD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D9ED73-2C8A-A8F4-C8B2-2A869B13513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5736A0-1EA4-CD19-B8A8-911E8CF45B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3F92644-94C8-4DC0-97E5-78EFC4E73BE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77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uFillTx/>
        <a:latin typeface="Arial" pitchFamily="18"/>
        <a:ea typeface="SimSu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6F831C93-6304-0143-9D78-643C8F18AE5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6CA3F6-BB79-4BDF-B815-B0192E5FF845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E0D6F03-9CB4-2EC8-B88C-926A6A5DB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31A8355-C028-9A9E-A090-0CAB304A77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B485B244-61F4-B2D7-1E2D-40FC6CB07DB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62973D-EAB9-4635-AE30-F4298D6414A8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CD08DCB8-1BC8-24A0-694C-9C51C83D7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31AA7ECA-046D-4314-29C3-48FA2413DA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29624-97CB-7A73-B26A-0476AF0341E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3E0253-04DA-407F-D9B8-7E4AD39048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088E4C-5349-84F7-0C44-D0324363D8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45EA1E-C0C8-D495-B026-DFE1A0FDF5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817B0D-52A4-8813-1D64-A2602FAA19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F7CC3-FE4D-4E27-B12F-24DE35D1A1E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43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8FCDDE-02FF-25C3-3663-B5475EA4E1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E3C898-505A-3F68-1489-872B3C6364B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59F01C-AF4A-5F32-7296-24FCA7C1FC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3757C2-32B2-242A-9B9B-F0B5FB8178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BBD697-10D8-0D87-4D4E-5C1548FB9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D16798-ED64-4457-8F8F-594719E44A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86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D7FC9A-9B91-8B47-C8D9-2D4CF830290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E85F81-E46B-01C0-4FA4-39829B4091A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693860-B7AA-BF8B-BA84-808CE1C74B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A466F9-C5ED-D65F-A618-AD86740B43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CE157C-3621-1E3B-C4FB-7DE465C39D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C1EECB-6B41-40B2-AC74-B3AB5B879F8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29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276710-5096-E52F-6AB8-073FEA72DC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3138FD-5C45-EA4D-32DF-D8A7E6273C9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E861E3-0BFF-11CF-7E06-F93DCA34E3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4F35D0-56CE-2112-343A-68976ECB6D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D4D1D2-639A-4DD6-5DBB-9847AF3332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3F5E10-F0DF-4712-8F98-3153181A6B8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90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9C24C1-22D0-7A6E-B77A-549DA836FD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A55D2B-BBB1-F964-A009-202994CC4F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1F1C77-5B21-A77C-7D10-94B70AB71C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9FEE4B-B85F-8A60-158D-C86AB5D199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8325FC-00BC-7E7B-62CF-078077CD41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516BF3-4DAB-4BF0-94E7-D4F49902899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67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330D8-0E89-36DC-1AA6-E2ED06C936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291980-6410-7DE6-94C1-60CB3253C8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BB1CBB-D485-F1B4-CB3E-E5E511E8067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EAB1A4-CD0C-A553-0FCB-675E1883CB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388D08-86BD-D315-0904-E9A55B2958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A35CC0-1299-3E66-6D96-1453A6CE87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1395A3-50C7-4A7C-8E73-F48EE676636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25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6D0E7-AFC0-7274-C090-98B6D2660C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1E72BE-A00F-7BE6-72FB-8D00E03EBE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9F42354-20C1-C157-7EE5-3E8CF5E9C61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1EAF65A-05D8-B39E-0DD2-98AC24689DF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7D2803-F73F-320D-7946-223F520BEE4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7AC6615-7421-0C14-2AF4-182B0D75F3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4EDB09-E24D-F965-C218-01ED76008E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D72C8F-A072-1144-4B29-E9ABC818A6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2A7D4A-6A2F-41B4-8866-25DAFB6BCF6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29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415F0-4A41-9127-6DAE-DAC837E199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27DE8D5-4396-89BA-DC56-3A9886088D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366624-E401-08DC-AFEC-4D95F8A8F0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483756-BBC0-BA75-8754-6B241FA3E1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E21EC-7062-4C6D-BA9B-C19AA257169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16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8C2345-61B7-2820-4737-3809154F23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9AD0CB-4104-8B52-EF51-7589A0F671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0ED5DD-555D-ECAE-BAFC-A115B2DB02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AFC871-3E5D-4C69-95CD-B2E85122C84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7921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32BE7-E010-A913-94B4-34DCEA711E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F8F368-860F-6392-2556-EF7FF2DA9A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B54564-B5F4-7F55-851B-D01FC846062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313C3E-A0D6-B4E1-8212-67162E4B3C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D090D2-3B5D-2D53-7F16-AF4D837505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34C066-0F1D-468B-85A3-CA88C70B63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DBCB82-6554-4309-B169-097119CF9A9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7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8B6FAB-7B15-8461-D6D9-1FA9EBE7A7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47517B-E503-3D77-D479-0976DEE763F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04BEA0-503D-CCCE-9EFD-3F865B5A90F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408A37-BDCD-0571-570A-2A52EB5A71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E674EA-EDA9-A866-0A39-BDF24DE475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B6AB4E-205F-B09E-6B62-8E6B7D9EAE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F772DB-2BC8-48D0-9790-495EF2FD08F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4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35EF39-BEEA-717D-BBF4-75291BA2F9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D78B80-0A55-F6B0-5E7C-8779B2A47D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62D24F-DC2F-3010-E13F-A93A9F2F1BC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24E6A1-8F52-77EF-77AD-23016B3DF85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C18A45-0DDE-3A24-9E9E-BAD5DA33E47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EE1E604-7051-48CC-8118-7CE8084B0CF2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E4B40BD8-C516-6363-FB74-8B18FC317F32}"/>
              </a:ext>
            </a:extLst>
          </p:cNvPr>
          <p:cNvSpPr>
            <a:spLocks noMove="1" noResize="1"/>
          </p:cNvSpPr>
          <p:nvPr/>
        </p:nvSpPr>
        <p:spPr>
          <a:xfrm>
            <a:off x="287999" y="287999"/>
            <a:ext cx="9503999" cy="69839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5F0ED"/>
          </a:solidFill>
          <a:ln w="0" cap="flat">
            <a:solidFill>
              <a:srgbClr val="F2EDEA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F0C5D474-8970-CEE9-AECA-19B4FA3F32FC}"/>
              </a:ext>
            </a:extLst>
          </p:cNvPr>
          <p:cNvSpPr/>
          <p:nvPr/>
        </p:nvSpPr>
        <p:spPr>
          <a:xfrm>
            <a:off x="3456002" y="287999"/>
            <a:ext cx="3096002" cy="287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04586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494381-2775-0903-60B4-C69D4A465D95}"/>
              </a:ext>
            </a:extLst>
          </p:cNvPr>
          <p:cNvPicPr>
            <a:picLocks noMove="1" noResize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09203" y="960842"/>
            <a:ext cx="3261600" cy="9111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BC836D-0E27-F609-4455-08F778269527}"/>
              </a:ext>
            </a:extLst>
          </p:cNvPr>
          <p:cNvSpPr txBox="1"/>
          <p:nvPr/>
        </p:nvSpPr>
        <p:spPr>
          <a:xfrm>
            <a:off x="3456002" y="2664003"/>
            <a:ext cx="6046634" cy="173870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004586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 Turismo e della Cultura</a:t>
            </a:r>
          </a:p>
          <a:p>
            <a:pPr marL="0" marR="0" lvl="0" indent="0" algn="l" defTabSz="914400" rtl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4586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Comunità di lavoro Regio Insubrica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>
              <a:solidFill>
                <a:srgbClr val="004586"/>
              </a:solidFill>
              <a:uFillTx/>
              <a:latin typeface="Conduit ITC Medium" pitchFamily="18"/>
              <a:ea typeface="SimSun" pitchFamily="2"/>
              <a:cs typeface="Lucida Sans" pitchFamily="2"/>
            </a:endParaRP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E824960E-A181-50C7-454B-876E9FAB732F}"/>
              </a:ext>
            </a:extLst>
          </p:cNvPr>
          <p:cNvSpPr txBox="1"/>
          <p:nvPr/>
        </p:nvSpPr>
        <p:spPr>
          <a:xfrm>
            <a:off x="3518903" y="3823609"/>
            <a:ext cx="4327196" cy="43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>
                <a:solidFill>
                  <a:srgbClr val="004586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ASSEMBLEA PLENARIA</a:t>
            </a:r>
          </a:p>
        </p:txBody>
      </p:sp>
      <p:sp>
        <p:nvSpPr>
          <p:cNvPr id="7" name="Figura a mano libera: forma 7">
            <a:extLst>
              <a:ext uri="{FF2B5EF4-FFF2-40B4-BE49-F238E27FC236}">
                <a16:creationId xmlns:a16="http://schemas.microsoft.com/office/drawing/2014/main" id="{5D6611A0-FBDD-1FC3-90AA-6AF43344F91B}"/>
              </a:ext>
            </a:extLst>
          </p:cNvPr>
          <p:cNvSpPr/>
          <p:nvPr/>
        </p:nvSpPr>
        <p:spPr>
          <a:xfrm>
            <a:off x="1871996" y="4245550"/>
            <a:ext cx="1151997" cy="1079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6A864D51-1973-2C8B-FBBC-13C1EF01ABE6}"/>
              </a:ext>
            </a:extLst>
          </p:cNvPr>
          <p:cNvSpPr txBox="1"/>
          <p:nvPr/>
        </p:nvSpPr>
        <p:spPr>
          <a:xfrm>
            <a:off x="1871996" y="4320000"/>
            <a:ext cx="1151997" cy="7002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FFFFFF"/>
                </a:solidFill>
                <a:uFillTx/>
                <a:latin typeface="Conduit ITC Medium" pitchFamily="18"/>
                <a:ea typeface="SimSun" pitchFamily="2"/>
                <a:cs typeface="Lucida Sans" pitchFamily="2"/>
              </a:rPr>
              <a:t>17/11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300" baseline="0">
                <a:solidFill>
                  <a:srgbClr val="FFFFFF"/>
                </a:solidFill>
                <a:uFillTx/>
                <a:latin typeface="Conduit ITC Medium" pitchFamily="18"/>
                <a:ea typeface="SimSun" pitchFamily="2"/>
                <a:cs typeface="Lucida Sans" pitchFamily="2"/>
              </a:rPr>
              <a:t>2022</a:t>
            </a:r>
          </a:p>
        </p:txBody>
      </p:sp>
      <p:sp>
        <p:nvSpPr>
          <p:cNvPr id="9" name="Connettore diritto 9">
            <a:extLst>
              <a:ext uri="{FF2B5EF4-FFF2-40B4-BE49-F238E27FC236}">
                <a16:creationId xmlns:a16="http://schemas.microsoft.com/office/drawing/2014/main" id="{4ECB0318-2129-0F5E-C513-713EBABEAC79}"/>
              </a:ext>
            </a:extLst>
          </p:cNvPr>
          <p:cNvSpPr/>
          <p:nvPr/>
        </p:nvSpPr>
        <p:spPr>
          <a:xfrm>
            <a:off x="3566516" y="4785548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0478BCFA-E7CF-4DC3-E91C-B22A372EF7EF}"/>
              </a:ext>
            </a:extLst>
          </p:cNvPr>
          <p:cNvSpPr txBox="1"/>
          <p:nvPr/>
        </p:nvSpPr>
        <p:spPr>
          <a:xfrm>
            <a:off x="3518903" y="4882914"/>
            <a:ext cx="4573435" cy="2854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Salone dell'Arengo, Novara, Piemonte</a:t>
            </a:r>
          </a:p>
        </p:txBody>
      </p:sp>
      <p:pic>
        <p:nvPicPr>
          <p:cNvPr id="11" name="Immagine 11">
            <a:extLst>
              <a:ext uri="{FF2B5EF4-FFF2-40B4-BE49-F238E27FC236}">
                <a16:creationId xmlns:a16="http://schemas.microsoft.com/office/drawing/2014/main" id="{EE628895-44DD-3877-B6B9-9ECD8C707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479" y="5992465"/>
            <a:ext cx="3749039" cy="10433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E8607A-C42A-0A5B-2C7D-BF6DDB5F2F66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ABE9E219-3441-2F57-A9C7-3A74561B67AA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83EE4C9A-3272-4914-1192-0FCF4541236C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B239DC-8C04-9125-53F6-5FE982C3DDE6}"/>
              </a:ext>
            </a:extLst>
          </p:cNvPr>
          <p:cNvSpPr txBox="1"/>
          <p:nvPr/>
        </p:nvSpPr>
        <p:spPr>
          <a:xfrm>
            <a:off x="8856000" y="473037"/>
            <a:ext cx="719998" cy="364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1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1338542-7974-A57B-B7ED-24570997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33" y="1672683"/>
            <a:ext cx="4377531" cy="2897657"/>
          </a:xfrm>
          <a:ln w="5715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it-IT" sz="2000" b="1" i="0" u="none" strike="noStrike" baseline="0" dirty="0">
                <a:solidFill>
                  <a:srgbClr val="000000"/>
                </a:solidFill>
                <a:latin typeface="+mn-lt"/>
              </a:rPr>
              <a:t>«Programma triennale per la cultura 2020 – </a:t>
            </a:r>
            <a:r>
              <a:rPr lang="it-IT" sz="2000" b="1" dirty="0">
                <a:latin typeface="+mn-lt"/>
              </a:rPr>
              <a:t>2022» </a:t>
            </a:r>
          </a:p>
          <a:p>
            <a:pPr algn="ctr"/>
            <a:r>
              <a:rPr lang="it-IT" sz="1600" b="1" dirty="0">
                <a:latin typeface="+mn-lt"/>
              </a:rPr>
              <a:t>approvato con </a:t>
            </a:r>
            <a:r>
              <a:rPr lang="it-IT" sz="1600" b="1" dirty="0" err="1">
                <a:latin typeface="+mn-lt"/>
              </a:rPr>
              <a:t>D.c.r</a:t>
            </a:r>
            <a:r>
              <a:rPr lang="it-IT" sz="1600" b="1" dirty="0">
                <a:latin typeface="+mn-lt"/>
              </a:rPr>
              <a:t>. 31 marzo 2020 - n. XI/1011 </a:t>
            </a:r>
            <a:endParaRPr lang="it-IT" sz="16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it-IT" sz="1800" b="0" i="0" u="none" strike="noStrike" baseline="0" dirty="0">
                <a:solidFill>
                  <a:srgbClr val="000000"/>
                </a:solidFill>
                <a:latin typeface="+mn-lt"/>
              </a:rPr>
              <a:t> disciplina gli interventi e le attività inerenti alla valorizzazione del patrimonio culturale materiale e immateriale della Lombardia, nonché alla promozione e alla organizzazione di attività culturali e dello spettacolo 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B2E0C356-0CCA-FC3C-88D3-9E51A25F038A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75" y="6786946"/>
            <a:ext cx="2952980" cy="410560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A2753F-6FFB-7140-6E5A-604AEC26B973}"/>
              </a:ext>
            </a:extLst>
          </p:cNvPr>
          <p:cNvSpPr txBox="1"/>
          <p:nvPr/>
        </p:nvSpPr>
        <p:spPr>
          <a:xfrm>
            <a:off x="5196671" y="1677099"/>
            <a:ext cx="4379327" cy="2897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it-IT"/>
            </a:defPPr>
            <a:lvl1pPr marR="0" lvl="0" indent="0" algn="just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sz="2000" b="1" i="0" u="none" strike="noStrike" cap="none" spc="0" baseline="0">
                <a:solidFill>
                  <a:srgbClr val="000000"/>
                </a:solidFill>
                <a:uFillTx/>
                <a:ea typeface="SimSun" pitchFamily="2"/>
              </a:defRPr>
            </a:lvl1pPr>
            <a:lvl2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it-IT" dirty="0"/>
              <a:t>«Piano per lo sviluppo del turismo</a:t>
            </a:r>
          </a:p>
          <a:p>
            <a:pPr algn="ctr"/>
            <a:r>
              <a:rPr lang="it-IT" dirty="0"/>
              <a:t>e dell’attrattività 2020 - 2022» </a:t>
            </a:r>
          </a:p>
          <a:p>
            <a:pPr algn="ctr"/>
            <a:r>
              <a:rPr lang="it-IT" sz="1600" dirty="0"/>
              <a:t>approvato con d.c.r.25 febbraio 2020, n.1005 </a:t>
            </a:r>
          </a:p>
          <a:p>
            <a:pPr algn="ctr"/>
            <a:r>
              <a:rPr lang="it-IT" sz="1800" b="0" dirty="0"/>
              <a:t>delinea la strategia di Regione Lombardia in ambito turistico nel triennio 2020-2022 </a:t>
            </a:r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D37E60A-6C16-EF4C-A2B7-B7C33A15E8BA}"/>
              </a:ext>
            </a:extLst>
          </p:cNvPr>
          <p:cNvSpPr txBox="1"/>
          <p:nvPr/>
        </p:nvSpPr>
        <p:spPr>
          <a:xfrm>
            <a:off x="1633015" y="1100936"/>
            <a:ext cx="6973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0" u="none" strike="noStrike" baseline="0" dirty="0">
                <a:solidFill>
                  <a:srgbClr val="000000"/>
                </a:solidFill>
                <a:latin typeface="ITC Avant Garde Std Bk"/>
              </a:rPr>
              <a:t>DOCUMENTI STRATEGICI </a:t>
            </a:r>
            <a:r>
              <a:rPr lang="it-IT" sz="2000" b="1" dirty="0">
                <a:latin typeface="ITC Avant Garde Std Bk"/>
              </a:rPr>
              <a:t>APPROVATI DA REGIONE LOMBARDIA</a:t>
            </a:r>
            <a:endParaRPr lang="it-IT" sz="2000" b="1" i="0" u="none" strike="noStrike" baseline="0" dirty="0">
              <a:solidFill>
                <a:srgbClr val="000000"/>
              </a:solidFill>
              <a:latin typeface="ITC Avant Garde Std Bk"/>
            </a:endParaRPr>
          </a:p>
          <a:p>
            <a:endParaRPr lang="it-IT" dirty="0"/>
          </a:p>
        </p:txBody>
      </p:sp>
      <p:sp>
        <p:nvSpPr>
          <p:cNvPr id="13" name="Connettore diritto 2">
            <a:extLst>
              <a:ext uri="{FF2B5EF4-FFF2-40B4-BE49-F238E27FC236}">
                <a16:creationId xmlns:a16="http://schemas.microsoft.com/office/drawing/2014/main" id="{D82774D8-91E3-7C55-36E3-10C2F3DFA4D5}"/>
              </a:ext>
            </a:extLst>
          </p:cNvPr>
          <p:cNvSpPr/>
          <p:nvPr/>
        </p:nvSpPr>
        <p:spPr>
          <a:xfrm>
            <a:off x="1079997" y="935997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7CC3BA2-64FD-E0FC-C9E0-B639848A992A}"/>
              </a:ext>
            </a:extLst>
          </p:cNvPr>
          <p:cNvSpPr txBox="1"/>
          <p:nvPr/>
        </p:nvSpPr>
        <p:spPr>
          <a:xfrm>
            <a:off x="5198467" y="4858793"/>
            <a:ext cx="4377531" cy="17556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vert="horz" wrap="square" lIns="0" tIns="0" rIns="0" bIns="0" anchor="t" anchorCtr="0" compatLnSpc="1">
            <a:noAutofit/>
          </a:bodyPr>
          <a:lstStyle>
            <a:lvl1pPr marR="0" lvl="0" indent="0" algn="just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lang="it-IT" sz="2000" b="1" i="0" u="none" strike="noStrike" cap="none" spc="0" baseline="0">
                <a:solidFill>
                  <a:srgbClr val="000000"/>
                </a:solidFill>
                <a:uFillTx/>
                <a:ea typeface="SimSun" pitchFamily="2"/>
              </a:defRPr>
            </a:lvl1pPr>
            <a:lvl2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it-IT" sz="1600" dirty="0"/>
              <a:t> </a:t>
            </a:r>
            <a:r>
              <a:rPr lang="it-IT" sz="1600" dirty="0" err="1"/>
              <a:t>D.g.r</a:t>
            </a:r>
            <a:r>
              <a:rPr lang="it-IT" sz="1600" dirty="0"/>
              <a:t>. 31 gennaio 2022 - n. XI/5900 </a:t>
            </a:r>
          </a:p>
          <a:p>
            <a:pPr algn="ctr"/>
            <a:r>
              <a:rPr lang="it-IT" dirty="0"/>
              <a:t>«Piano annuale della promozione turistica e dell’attrattività», </a:t>
            </a:r>
          </a:p>
          <a:p>
            <a:pPr algn="ctr"/>
            <a:r>
              <a:rPr lang="it-IT" sz="1600" b="0" i="1" dirty="0"/>
              <a:t>previsto dall’art. 16 della </a:t>
            </a:r>
            <a:r>
              <a:rPr lang="it-IT" sz="1600" b="0" i="1" dirty="0" err="1"/>
              <a:t>l.r</a:t>
            </a:r>
            <a:r>
              <a:rPr lang="it-IT" sz="1600" b="0" i="1" dirty="0"/>
              <a:t>. 1 ottobre 2015, n. 27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398C8BB-8B42-3BEE-F975-878848353DAE}"/>
              </a:ext>
            </a:extLst>
          </p:cNvPr>
          <p:cNvSpPr txBox="1"/>
          <p:nvPr/>
        </p:nvSpPr>
        <p:spPr>
          <a:xfrm>
            <a:off x="501233" y="4858796"/>
            <a:ext cx="4377531" cy="175562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vert="horz" wrap="square" lIns="0" tIns="0" rIns="0" bIns="0" anchor="t" anchorCtr="0" compatLnSpc="1">
            <a:noAutofit/>
          </a:bodyPr>
          <a:lstStyle>
            <a:defPPr>
              <a:defRPr lang="it-IT"/>
            </a:defPPr>
            <a:lvl1pPr marR="0" lvl="0" indent="0" algn="just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sz="1600" b="1" i="0" u="none" strike="noStrike" cap="none" spc="0" baseline="0">
                <a:solidFill>
                  <a:srgbClr val="000000"/>
                </a:solidFill>
                <a:uFillTx/>
                <a:ea typeface="SimSun" pitchFamily="2"/>
              </a:defRPr>
            </a:lvl1pPr>
            <a:lvl2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it-IT" dirty="0" err="1"/>
              <a:t>D.g.r</a:t>
            </a:r>
            <a:r>
              <a:rPr lang="it-IT" dirty="0"/>
              <a:t>. 23 maggio 2022 - n. XI/6400 </a:t>
            </a:r>
          </a:p>
          <a:p>
            <a:pPr algn="ctr"/>
            <a:r>
              <a:rPr lang="it-IT" sz="2000" dirty="0"/>
              <a:t>«Programma operativo annuale per la cultura 2022», </a:t>
            </a:r>
          </a:p>
          <a:p>
            <a:pPr algn="ctr"/>
            <a:r>
              <a:rPr lang="it-IT" b="0" i="1" dirty="0"/>
              <a:t>previsto dall’art. 9 della </a:t>
            </a:r>
            <a:r>
              <a:rPr lang="it-IT" b="0" i="1" dirty="0" err="1"/>
              <a:t>l.r</a:t>
            </a:r>
            <a:r>
              <a:rPr lang="it-IT" b="0" i="1" dirty="0"/>
              <a:t>. 7 ottobre 2016 nr. 25 «Politiche regionali in materia culturale»</a:t>
            </a:r>
          </a:p>
          <a:p>
            <a:endParaRPr lang="it-IT" dirty="0"/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DF0E0A43-1B11-C2C1-26AE-6B7E2148AC46}"/>
              </a:ext>
            </a:extLst>
          </p:cNvPr>
          <p:cNvSpPr/>
          <p:nvPr/>
        </p:nvSpPr>
        <p:spPr>
          <a:xfrm>
            <a:off x="2257063" y="4267347"/>
            <a:ext cx="671332" cy="524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2B8DAC83-326D-D4E8-A188-913416DC2700}"/>
              </a:ext>
            </a:extLst>
          </p:cNvPr>
          <p:cNvSpPr/>
          <p:nvPr/>
        </p:nvSpPr>
        <p:spPr>
          <a:xfrm>
            <a:off x="7050668" y="4270918"/>
            <a:ext cx="671332" cy="524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19EF37-093B-1056-92D6-B50156C09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98" y="1870353"/>
            <a:ext cx="9072557" cy="4753325"/>
          </a:xfrm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it-IT" sz="2800" b="1" dirty="0">
                <a:latin typeface="+mn-lt"/>
              </a:rPr>
              <a:t>   Bando attrattori culturali </a:t>
            </a:r>
            <a:r>
              <a:rPr lang="it-IT" sz="2800" dirty="0">
                <a:latin typeface="+mn-lt"/>
              </a:rPr>
              <a:t>(FESR)</a:t>
            </a:r>
          </a:p>
          <a:p>
            <a:r>
              <a:rPr lang="it-IT" sz="2800" b="1" dirty="0">
                <a:latin typeface="+mn-lt"/>
              </a:rPr>
              <a:t>   I Piani Integrati della Cultura 	</a:t>
            </a:r>
            <a:r>
              <a:rPr lang="it-IT" sz="2400" i="1" dirty="0">
                <a:latin typeface="+mn-lt"/>
              </a:rPr>
              <a:t>&gt; Un Tesoro di Territorio</a:t>
            </a:r>
          </a:p>
          <a:p>
            <a:r>
              <a:rPr lang="it-IT" sz="2400" dirty="0">
                <a:latin typeface="+mn-lt"/>
              </a:rPr>
              <a:t>					</a:t>
            </a:r>
            <a:r>
              <a:rPr lang="it-IT" sz="2400" i="1" dirty="0">
                <a:latin typeface="+mn-lt"/>
              </a:rPr>
              <a:t>&gt; </a:t>
            </a:r>
            <a:r>
              <a:rPr lang="it-IT" sz="2400" b="0" i="1" dirty="0">
                <a:solidFill>
                  <a:srgbClr val="333333"/>
                </a:solidFill>
                <a:effectLst/>
                <a:latin typeface="+mn-lt"/>
              </a:rPr>
              <a:t>Percorsi culturali nel tempo</a:t>
            </a:r>
          </a:p>
          <a:p>
            <a:endParaRPr lang="it-IT" sz="1100" i="1" dirty="0">
              <a:latin typeface="+mn-lt"/>
            </a:endParaRPr>
          </a:p>
          <a:p>
            <a:r>
              <a:rPr lang="it-IT" sz="2800" b="1" dirty="0">
                <a:latin typeface="+mn-lt"/>
              </a:rPr>
              <a:t>   Bandi «Aree Interne» 		</a:t>
            </a:r>
            <a:r>
              <a:rPr lang="it-IT" sz="2400" i="1" dirty="0">
                <a:latin typeface="+mn-lt"/>
              </a:rPr>
              <a:t>&gt; Alto Lago di Como e Valli del Lario</a:t>
            </a:r>
          </a:p>
          <a:p>
            <a:endParaRPr lang="it-IT" sz="1100" i="1" dirty="0">
              <a:latin typeface="+mn-lt"/>
            </a:endParaRPr>
          </a:p>
          <a:p>
            <a:r>
              <a:rPr lang="it-IT" sz="2800" b="1" dirty="0">
                <a:latin typeface="+mn-lt"/>
              </a:rPr>
              <a:t>   Altri Bandi </a:t>
            </a:r>
            <a:r>
              <a:rPr lang="it-IT" sz="2400" b="1" dirty="0">
                <a:latin typeface="+mn-lt"/>
              </a:rPr>
              <a:t>			</a:t>
            </a:r>
            <a:r>
              <a:rPr lang="it-IT" sz="2400" i="1" dirty="0">
                <a:latin typeface="+mn-lt"/>
              </a:rPr>
              <a:t>&gt; Viaggio inLombardia</a:t>
            </a:r>
          </a:p>
          <a:p>
            <a:r>
              <a:rPr lang="it-IT" sz="2400" i="1" dirty="0">
                <a:latin typeface="+mn-lt"/>
              </a:rPr>
              <a:t>					&gt; Attrattività   </a:t>
            </a:r>
          </a:p>
          <a:p>
            <a:r>
              <a:rPr lang="it-IT" sz="2400" i="1" dirty="0">
                <a:latin typeface="+mn-lt"/>
              </a:rPr>
              <a:t>   </a:t>
            </a:r>
            <a:r>
              <a:rPr lang="it-IT" sz="2800" b="1" i="1" dirty="0">
                <a:latin typeface="+mn-lt"/>
              </a:rPr>
              <a:t>….</a:t>
            </a: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59B14409-19C5-AD2F-287C-F357C721D537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FC3A5E-DEEE-F297-3DDB-E0B3FA040900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8" name="Connettore diritto 2">
            <a:extLst>
              <a:ext uri="{FF2B5EF4-FFF2-40B4-BE49-F238E27FC236}">
                <a16:creationId xmlns:a16="http://schemas.microsoft.com/office/drawing/2014/main" id="{DE9F2955-182B-2BB5-D6C3-8FD4564B195A}"/>
              </a:ext>
            </a:extLst>
          </p:cNvPr>
          <p:cNvSpPr/>
          <p:nvPr/>
        </p:nvSpPr>
        <p:spPr>
          <a:xfrm>
            <a:off x="1079997" y="935997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E6F33F-F73F-CBC3-884E-69745499A3C7}"/>
              </a:ext>
            </a:extLst>
          </p:cNvPr>
          <p:cNvSpPr txBox="1"/>
          <p:nvPr/>
        </p:nvSpPr>
        <p:spPr>
          <a:xfrm>
            <a:off x="9277213" y="473037"/>
            <a:ext cx="298785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D746B03-6705-A79F-587A-A9649131DCC1}"/>
              </a:ext>
            </a:extLst>
          </p:cNvPr>
          <p:cNvSpPr txBox="1"/>
          <p:nvPr/>
        </p:nvSpPr>
        <p:spPr>
          <a:xfrm>
            <a:off x="279017" y="1083136"/>
            <a:ext cx="95900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0" u="none" strike="noStrike" baseline="0" dirty="0">
                <a:solidFill>
                  <a:srgbClr val="000000"/>
                </a:solidFill>
                <a:latin typeface="ITC Avant Garde Std Bk"/>
              </a:rPr>
              <a:t>ALCUNE AZIONI SPECIFICHE DI POSSIBILE INTERESSE </a:t>
            </a:r>
          </a:p>
          <a:p>
            <a:pPr algn="ctr"/>
            <a:r>
              <a:rPr lang="it-IT" sz="2000" b="1" dirty="0">
                <a:solidFill>
                  <a:srgbClr val="000000"/>
                </a:solidFill>
                <a:latin typeface="ITC Avant Garde Std Bk"/>
              </a:rPr>
              <a:t>PER IL</a:t>
            </a:r>
            <a:r>
              <a:rPr lang="it-IT" sz="2000" b="1" i="0" u="none" strike="noStrike" baseline="0" dirty="0">
                <a:solidFill>
                  <a:srgbClr val="000000"/>
                </a:solidFill>
                <a:latin typeface="ITC Avant Garde Std Bk"/>
              </a:rPr>
              <a:t> TERRITORIO DELLA REGIO INSUBRICA</a:t>
            </a:r>
          </a:p>
          <a:p>
            <a:endParaRPr lang="it-IT" dirty="0"/>
          </a:p>
        </p:txBody>
      </p:sp>
      <p:pic>
        <p:nvPicPr>
          <p:cNvPr id="11" name="Segnaposto contenuto 9">
            <a:extLst>
              <a:ext uri="{FF2B5EF4-FFF2-40B4-BE49-F238E27FC236}">
                <a16:creationId xmlns:a16="http://schemas.microsoft.com/office/drawing/2014/main" id="{E26CB1B7-67A6-EE29-D0CD-AA06EF418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75" y="6786946"/>
            <a:ext cx="2952980" cy="41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083689"/>
      </p:ext>
    </p:extLst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313</Words>
  <Application>Microsoft Office PowerPoint</Application>
  <PresentationFormat>Personalizzato</PresentationFormat>
  <Paragraphs>37</Paragraphs>
  <Slides>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2" baseType="lpstr">
      <vt:lpstr>Arial</vt:lpstr>
      <vt:lpstr>Bodoni 72</vt:lpstr>
      <vt:lpstr>Calibri</vt:lpstr>
      <vt:lpstr>Conduit ITC</vt:lpstr>
      <vt:lpstr>Conduit ITC Light</vt:lpstr>
      <vt:lpstr>Conduit ITC Medium</vt:lpstr>
      <vt:lpstr>ITC Avant Garde Std Bk</vt:lpstr>
      <vt:lpstr>Times New Roman</vt:lpstr>
      <vt:lpstr>Predefinito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Repossi Claudio</cp:lastModifiedBy>
  <cp:revision>15</cp:revision>
  <dcterms:created xsi:type="dcterms:W3CDTF">2022-06-22T17:57:21Z</dcterms:created>
  <dcterms:modified xsi:type="dcterms:W3CDTF">2022-10-03T12:53:49Z</dcterms:modified>
</cp:coreProperties>
</file>