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4" r:id="rId3"/>
    <p:sldId id="258" r:id="rId4"/>
    <p:sldId id="267" r:id="rId5"/>
    <p:sldId id="273" r:id="rId6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C940C4E-9B0B-49A9-B34B-2D200D0DE3C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0B89C58-2B4C-4E85-B6A0-BC92AFCFBC39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24A985A-135B-4308-9D7B-CC17C46CDB08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81FD4C7-DA63-46BE-A973-079DC6A709E0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4E02A4E-02F7-4D11-A446-6037F1DD5E08}" type="slidenum">
              <a:t>‹N›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0100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B9BC932-8DA9-45A0-BB6B-623FE27B71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76CBA92-FDE3-4706-8683-F1FF3820C60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4" name="Segnaposto intestazione 3">
            <a:extLst>
              <a:ext uri="{FF2B5EF4-FFF2-40B4-BE49-F238E27FC236}">
                <a16:creationId xmlns:a16="http://schemas.microsoft.com/office/drawing/2014/main" id="{8C501703-69E1-4A53-817D-40496EC6212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F09D49-E21F-40E7-B24D-6618DC415121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2491835-126E-4B1B-AB4F-5C76FFEC6BE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4A2AED-A425-4476-9812-CE6F43AA52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F9F7F87-BE71-4F90-AFC3-3BBEACAB71F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71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t-IT" sz="2000" b="0" i="0" u="none" strike="noStrike" kern="1200" cap="none" spc="0" baseline="0">
        <a:solidFill>
          <a:srgbClr val="000000"/>
        </a:solidFill>
        <a:uFillTx/>
        <a:latin typeface="Arial" pitchFamily="18"/>
        <a:ea typeface="SimSu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26FE65AB-B866-4246-9DBF-BBB23F2CC2B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66EB4E4-45F5-4755-BF23-5BB97B9DF3A7}" type="slidenum">
              <a:t>1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70A56C00-BC30-4E64-85EB-E9DBBF7AF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D3707258-FE8B-4361-AC19-BE5129CE9E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F288BA3E-4375-4F49-829F-CFAD3E01D87E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4C11E1D-7624-4590-9BF8-1D90948D5107}" type="slidenum">
              <a:t>2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D2044746-1565-43FC-9ACF-4F09A25DDB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BCED8418-C7B9-415A-AEF9-E60CA97217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699B5766-9C63-4C83-968C-4CF185F6897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42725A-A194-4B34-8D58-4BCEC7CFC158}" type="slidenum">
              <a:t>3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F466EC64-CC09-47D2-849E-B454FC827A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D4A841F8-7AA5-4005-8A96-B92491A231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C2D66299-DF0B-4159-B433-435209E5256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E82CDA-9A30-405F-90C5-FA912007F7BA}" type="slidenum">
              <a:t>4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05F082D2-93C2-40B4-99E2-1227C30708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46922DB2-426D-4B80-AA75-FAC39F3F858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E666C6C9-5350-4CAE-BA9A-8E630F0ED3A2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28FF327-4401-4A5C-B1E7-6075177B8AC5}" type="slidenum">
              <a:t>5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2F80A0C9-6327-4E47-94B1-D7BBE5A798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84A05A0E-D2A9-47BB-B571-3EC50DF1534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0634B-FED1-40D4-B2D2-6E253A03478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9C13CB-3827-46A9-ADA0-C1137F88CCC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D1AD90-3953-45B9-9F1F-0CA8E5F059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4FB38B-1F24-4133-AD80-428131E97AB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2635F9-9760-4072-BEE4-EF17F3390B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BA13C1-5B49-4C5D-986A-83B8FA04B00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423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4A51D6-4816-41DC-9E11-47F44C9084F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6940C1-7024-4D21-88E0-BE4E453BC07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BF4F22-6207-41B7-A185-389072D105D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C555C9-17A6-4238-92F1-F5C1AD41D8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EABF1D-FF45-4F39-A4E2-204CFCBC86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A55F82-A839-4F1E-BDCB-CB7A93A5DF5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49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F7E9DAF-783F-46BB-B1C1-3E5A981C847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CF2D89-8237-4233-B1A0-2FE5C2BC6EE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111894-4B82-4136-99D6-795BC81CC7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C8BBBA-9527-45C8-8449-DC6B3AAB8C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9DC6C4-8DF9-4321-99CE-94BDD4075D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88A4B7-BDD2-440F-B651-77C7346E0E9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077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44C85-8838-4760-B002-CAF697C3942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60590B-AF19-46F8-8898-8CAA227EBA2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1F2B90-4229-46EC-A95C-EC25943A8A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6126CA-276F-4C40-BC05-5B846A178E3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2BECD4-064F-4220-A6AC-78A5F6273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E730D7-19B4-40C4-A15D-7A0112E2533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09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7C4D4-8674-4D00-9481-A0AAC4C1B3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619FC0-C8D2-4F6F-AB60-378DF55B9D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EC9899-9048-48AE-AE08-06B912A511F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41F48C-33A2-482E-BC25-8D74402DC7C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E060D6-1215-4914-88A2-DF8F4397F8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C0D57D-5E3D-439E-9306-B72CFBC0E8B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894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A4ED55-04EC-438C-8CD7-A112CDAEAC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3E1390-0C71-4878-9A14-E072FD243BE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04123C-0D45-4614-B871-BFA5FECFAA9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8E178E-8646-4339-AC19-1B4CF9C0709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E8E7DB-BF6A-40E8-A87F-BA4C7B8CBDB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8D8B2B-573A-4522-AAD4-A800D506D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0E094-46F7-4E99-A087-147D23F88A0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601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7AB370-172D-41D1-BE25-4ADEAA08EB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22A4B8-28E5-42A9-A142-77F126F502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81461-A18C-49F1-A9B8-A4CD47D136F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CF0F4E7-45FF-447B-B96A-B1161F2E994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28798B5-10E9-464B-9BA3-376DAF44CC3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1EE817-BB7B-46AA-9429-7ED57B8560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2A8A99D-470F-4AF3-9884-2B4AA93688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5D86DD3-C2F5-4963-9DEE-CC764F8BD5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C35417-284C-4824-870F-CD694C175C3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723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78E66-E872-4173-80A9-C8BEF45E52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75D3B05-9F26-4EC9-B0F2-F1C14E808F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FC10D27-1A8B-40BF-8A8F-34ECC8EFAD5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AAD9A55-C6D0-4894-9042-4A46886E0A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3162E1-19B8-46A0-90DB-8E104430A7C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4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A4DAC11-9FC7-4652-919C-7E96E9F4B4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AE0DFEC-114C-4ED0-B032-BB9419E3C64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658F6D-1E26-4D24-80EC-5F7DCA4EA4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DFED54-6E91-4D7D-9CC4-B057F5D770F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936387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233F8-9305-4A68-8FD6-92DF259DB6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AA5993-0D36-40D8-A987-59CD3A398D2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268F9E-4B3B-41C1-80F6-A2E0CCE011B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E86987-7A34-493B-A52A-2406F23018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1FC0A3-2A84-481D-B49C-54C9F355A76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BE7A83-BA2D-44BB-BFC7-E75B2E251A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2B4048-F157-4E0B-B139-90A92A6DDD3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63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54304-708C-4BA2-A17C-59B1B5B926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68E51E9-3178-443C-8E40-90A99AB6A7A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12D77A-ECD0-49AC-9E2E-ACAEDC0052A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31E460-BB2F-4CE9-A785-A02333F116A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F8734DA-C2E1-4F33-9BF7-C6671116420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A3059A-C7B8-409F-8740-D026678FD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959DF8-49FD-4DCC-A6B0-DF9A36DF64B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30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2241E6-8FFE-4EA4-8980-FAE166F91A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AF362C8-D20F-4345-8754-812C3142B8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3DB27E-91CC-4F3B-95F1-06FD1AE6418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63605B-5C43-42C1-A3A4-FC1E4626B49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144051-2F45-4DA5-A8DB-788A01C55B6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BBF2C7A-BCD3-46EE-9230-B153E9E75FDD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F7E39D40-D91E-49C7-AC94-B3293DA0C63F}"/>
              </a:ext>
            </a:extLst>
          </p:cNvPr>
          <p:cNvSpPr>
            <a:spLocks noMove="1" noResize="1"/>
          </p:cNvSpPr>
          <p:nvPr/>
        </p:nvSpPr>
        <p:spPr>
          <a:xfrm>
            <a:off x="287999" y="287999"/>
            <a:ext cx="9503999" cy="6983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F5F0ED"/>
          </a:solidFill>
          <a:ln w="0" cap="flat">
            <a:solidFill>
              <a:srgbClr val="F2EDEA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Figura a mano libera: forma 2">
            <a:extLst>
              <a:ext uri="{FF2B5EF4-FFF2-40B4-BE49-F238E27FC236}">
                <a16:creationId xmlns:a16="http://schemas.microsoft.com/office/drawing/2014/main" id="{1E455E0D-7A7A-407A-96D4-E253BA3FB277}"/>
              </a:ext>
            </a:extLst>
          </p:cNvPr>
          <p:cNvSpPr/>
          <p:nvPr/>
        </p:nvSpPr>
        <p:spPr>
          <a:xfrm>
            <a:off x="3456002" y="287999"/>
            <a:ext cx="3096002" cy="287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004586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6333C09C-2900-4978-988A-3F7096AC5031}"/>
              </a:ext>
            </a:extLst>
          </p:cNvPr>
          <p:cNvPicPr>
            <a:picLocks noMove="1" noResize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409203" y="960842"/>
            <a:ext cx="3261600" cy="9111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C1936573-0B19-4F18-B00A-3F773C202945}"/>
              </a:ext>
            </a:extLst>
          </p:cNvPr>
          <p:cNvSpPr txBox="1"/>
          <p:nvPr/>
        </p:nvSpPr>
        <p:spPr>
          <a:xfrm>
            <a:off x="3456002" y="1775975"/>
            <a:ext cx="4620993" cy="226762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Stati generali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della Cultura e del Turismo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della Regione Insubrica</a:t>
            </a:r>
            <a:endParaRPr lang="it-IT" sz="3200" b="0" i="0" u="none" strike="noStrike" kern="1200" cap="none" spc="0" baseline="0">
              <a:solidFill>
                <a:srgbClr val="004586"/>
              </a:solidFill>
              <a:uFillTx/>
              <a:latin typeface="Conduit ITC Light" pitchFamily="18"/>
              <a:ea typeface="SimSun" pitchFamily="2"/>
              <a:cs typeface="Lucida Sans" pitchFamily="2"/>
            </a:endParaRP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i="0" u="none" strike="noStrike" kern="1200" cap="none" spc="0" baseline="0">
              <a:solidFill>
                <a:srgbClr val="004586"/>
              </a:solidFill>
              <a:uFillTx/>
              <a:latin typeface="Conduit ITC Medium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CasellaDiTesto 6">
            <a:extLst>
              <a:ext uri="{FF2B5EF4-FFF2-40B4-BE49-F238E27FC236}">
                <a16:creationId xmlns:a16="http://schemas.microsoft.com/office/drawing/2014/main" id="{30548E1F-C019-4888-B556-25C98B3EC642}"/>
              </a:ext>
            </a:extLst>
          </p:cNvPr>
          <p:cNvSpPr txBox="1"/>
          <p:nvPr/>
        </p:nvSpPr>
        <p:spPr>
          <a:xfrm>
            <a:off x="3515090" y="4546424"/>
            <a:ext cx="1998101" cy="77965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Elena Franco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0" i="0" u="none" strike="noStrike" kern="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Atelier 1, Novara </a:t>
            </a:r>
            <a:endParaRPr lang="it-IT" sz="2000" b="0" i="0" u="none" strike="noStrike" kern="1200" cap="none" spc="0" baseline="0">
              <a:solidFill>
                <a:srgbClr val="004586"/>
              </a:solidFill>
              <a:uFillTx/>
              <a:latin typeface="Conduit ITC" pitchFamily="18"/>
              <a:ea typeface="SimSun" pitchFamily="2"/>
              <a:cs typeface="Lucida Sans" pitchFamily="2"/>
            </a:endParaRPr>
          </a:p>
        </p:txBody>
      </p:sp>
      <p:sp>
        <p:nvSpPr>
          <p:cNvPr id="7" name="Figura a mano libera: forma 7">
            <a:extLst>
              <a:ext uri="{FF2B5EF4-FFF2-40B4-BE49-F238E27FC236}">
                <a16:creationId xmlns:a16="http://schemas.microsoft.com/office/drawing/2014/main" id="{45E59D7E-B92C-4E93-A425-8A2899296DDC}"/>
              </a:ext>
            </a:extLst>
          </p:cNvPr>
          <p:cNvSpPr/>
          <p:nvPr/>
        </p:nvSpPr>
        <p:spPr>
          <a:xfrm>
            <a:off x="1871996" y="4104000"/>
            <a:ext cx="1151997" cy="107999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ECF00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8" name="CasellaDiTesto 8">
            <a:extLst>
              <a:ext uri="{FF2B5EF4-FFF2-40B4-BE49-F238E27FC236}">
                <a16:creationId xmlns:a16="http://schemas.microsoft.com/office/drawing/2014/main" id="{318071F9-26ED-4ADF-9817-B26373B51E70}"/>
              </a:ext>
            </a:extLst>
          </p:cNvPr>
          <p:cNvSpPr txBox="1"/>
          <p:nvPr/>
        </p:nvSpPr>
        <p:spPr>
          <a:xfrm>
            <a:off x="1916234" y="4158636"/>
            <a:ext cx="1063538" cy="967526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800" b="0" i="0" u="none" strike="noStrike" kern="1200" cap="none" spc="0" baseline="0">
                <a:solidFill>
                  <a:srgbClr val="FFFFFF"/>
                </a:solidFill>
                <a:uFillTx/>
                <a:latin typeface="Conduit ITC Medium" pitchFamily="18"/>
                <a:ea typeface="SimSun" pitchFamily="2"/>
                <a:cs typeface="Lucida Sans" pitchFamily="2"/>
              </a:rPr>
              <a:t>05/10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800" b="1" i="0" u="none" strike="noStrike" kern="1200" cap="none" spc="300" baseline="0">
                <a:solidFill>
                  <a:srgbClr val="FFFFFF"/>
                </a:solidFill>
                <a:uFillTx/>
                <a:latin typeface="Conduit ITC Medium" pitchFamily="18"/>
                <a:ea typeface="SimSun" pitchFamily="2"/>
                <a:cs typeface="Lucida Sans" pitchFamily="2"/>
              </a:rPr>
              <a:t>2022</a:t>
            </a:r>
          </a:p>
        </p:txBody>
      </p:sp>
      <p:sp>
        <p:nvSpPr>
          <p:cNvPr id="9" name="Connettore diritto 9">
            <a:extLst>
              <a:ext uri="{FF2B5EF4-FFF2-40B4-BE49-F238E27FC236}">
                <a16:creationId xmlns:a16="http://schemas.microsoft.com/office/drawing/2014/main" id="{0EF02F52-69EE-4AC3-9582-6E07DE32E634}"/>
              </a:ext>
            </a:extLst>
          </p:cNvPr>
          <p:cNvSpPr/>
          <p:nvPr/>
        </p:nvSpPr>
        <p:spPr>
          <a:xfrm>
            <a:off x="3528002" y="4546424"/>
            <a:ext cx="3312002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602" cap="flat">
            <a:solidFill>
              <a:srgbClr val="000000"/>
            </a:solidFill>
            <a:prstDash val="solid"/>
            <a:miter/>
          </a:ln>
        </p:spPr>
        <p:txBody>
          <a:bodyPr vert="horz" wrap="none" lIns="91796" tIns="46798" rIns="91796" bIns="46798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10" name="CasellaDiTesto 6">
            <a:extLst>
              <a:ext uri="{FF2B5EF4-FFF2-40B4-BE49-F238E27FC236}">
                <a16:creationId xmlns:a16="http://schemas.microsoft.com/office/drawing/2014/main" id="{4BFF905F-5210-47D5-8ECE-6706E85B46EF}"/>
              </a:ext>
            </a:extLst>
          </p:cNvPr>
          <p:cNvSpPr txBox="1"/>
          <p:nvPr/>
        </p:nvSpPr>
        <p:spPr>
          <a:xfrm>
            <a:off x="3515090" y="3669057"/>
            <a:ext cx="4140796" cy="84479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800" b="0" i="0" u="none" strike="noStrike" kern="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Un’introduzione di metodo</a:t>
            </a:r>
            <a:endParaRPr lang="it-IT" sz="2800" b="0" i="0" u="none" strike="noStrike" kern="1200" cap="none" spc="0" baseline="0">
              <a:solidFill>
                <a:srgbClr val="004586"/>
              </a:solidFill>
              <a:uFillTx/>
              <a:latin typeface="Conduit ITC" pitchFamily="18"/>
              <a:ea typeface="SimSun" pitchFamily="2"/>
              <a:cs typeface="Lucida Sans" pitchFamily="2"/>
            </a:endParaRPr>
          </a:p>
        </p:txBody>
      </p:sp>
      <p:pic>
        <p:nvPicPr>
          <p:cNvPr id="11" name="Immagine 11">
            <a:extLst>
              <a:ext uri="{FF2B5EF4-FFF2-40B4-BE49-F238E27FC236}">
                <a16:creationId xmlns:a16="http://schemas.microsoft.com/office/drawing/2014/main" id="{B95CA7CB-BBF4-448F-A61C-D1A7A416B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5479" y="5958459"/>
            <a:ext cx="3749039" cy="10433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AAF650-8409-4ABA-A71D-CE1E60387BE1}"/>
              </a:ext>
            </a:extLst>
          </p:cNvPr>
          <p:cNvSpPr txBox="1"/>
          <p:nvPr/>
        </p:nvSpPr>
        <p:spPr>
          <a:xfrm>
            <a:off x="1079997" y="503998"/>
            <a:ext cx="5399998" cy="31715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Stati generali del Turismo e della Cultura </a:t>
            </a: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 Light" pitchFamily="18"/>
                <a:ea typeface="SimSun" pitchFamily="2"/>
                <a:cs typeface="Lucida Sans" pitchFamily="2"/>
              </a:rPr>
              <a:t>Comunità di lavoro Regio Insubrica</a:t>
            </a:r>
          </a:p>
        </p:txBody>
      </p:sp>
      <p:sp>
        <p:nvSpPr>
          <p:cNvPr id="3" name="Connettore diritto 2">
            <a:extLst>
              <a:ext uri="{FF2B5EF4-FFF2-40B4-BE49-F238E27FC236}">
                <a16:creationId xmlns:a16="http://schemas.microsoft.com/office/drawing/2014/main" id="{AEAECD63-BB27-4F50-8A0C-5D5EC617E9D4}"/>
              </a:ext>
            </a:extLst>
          </p:cNvPr>
          <p:cNvSpPr/>
          <p:nvPr/>
        </p:nvSpPr>
        <p:spPr>
          <a:xfrm>
            <a:off x="1151997" y="935998"/>
            <a:ext cx="8352001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602" cap="flat">
            <a:solidFill>
              <a:srgbClr val="000000"/>
            </a:solidFill>
            <a:prstDash val="solid"/>
            <a:miter/>
          </a:ln>
        </p:spPr>
        <p:txBody>
          <a:bodyPr vert="horz" wrap="none" lIns="91796" tIns="46798" rIns="91796" bIns="46798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C9E92AA5-BCF0-4376-84CD-240323FFED94}"/>
              </a:ext>
            </a:extLst>
          </p:cNvPr>
          <p:cNvSpPr/>
          <p:nvPr/>
        </p:nvSpPr>
        <p:spPr>
          <a:xfrm>
            <a:off x="359999" y="359999"/>
            <a:ext cx="575998" cy="575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ECF00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536250B-B095-4DCB-BA32-ABFEC2AA401A}"/>
              </a:ext>
            </a:extLst>
          </p:cNvPr>
          <p:cNvSpPr txBox="1"/>
          <p:nvPr/>
        </p:nvSpPr>
        <p:spPr>
          <a:xfrm>
            <a:off x="9160194" y="473037"/>
            <a:ext cx="415805" cy="37268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2"/>
              </a:defRPr>
            </a:pPr>
            <a:r>
              <a:rPr lang="it-IT"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18"/>
                <a:ea typeface="SimSun" pitchFamily="2"/>
                <a:cs typeface="Lucida Sans" pitchFamily="2"/>
              </a:rPr>
              <a:t>12</a:t>
            </a: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Bodoni 72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CasellaDiTesto 7">
            <a:extLst>
              <a:ext uri="{FF2B5EF4-FFF2-40B4-BE49-F238E27FC236}">
                <a16:creationId xmlns:a16="http://schemas.microsoft.com/office/drawing/2014/main" id="{F8FBCD2F-FA4C-4AC5-93AF-D2E24CCF445F}"/>
              </a:ext>
            </a:extLst>
          </p:cNvPr>
          <p:cNvSpPr txBox="1"/>
          <p:nvPr/>
        </p:nvSpPr>
        <p:spPr>
          <a:xfrm>
            <a:off x="2493852" y="1318244"/>
            <a:ext cx="5039953" cy="196758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1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QUADRO DI ALLINEAMENTO</a:t>
            </a: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1" u="none" strike="noStrike" kern="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O</a:t>
            </a:r>
            <a:r>
              <a:rPr lang="it-IT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biettivi di sostenibilità dell’Agenda 2030 delle Nazioni Unite</a:t>
            </a: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Calibri" pitchFamily="34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Programmazione europea e strategie nazionali</a:t>
            </a: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Calibri" pitchFamily="34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Strategie regionali di sviluppo</a:t>
            </a:r>
            <a:r>
              <a: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 </a:t>
            </a:r>
            <a:endParaRPr lang="it-IT" sz="1800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Elemento grafico 13" descr="Accento circonflesso verso il basso con riempimento a tinta unita">
            <a:extLst>
              <a:ext uri="{FF2B5EF4-FFF2-40B4-BE49-F238E27FC236}">
                <a16:creationId xmlns:a16="http://schemas.microsoft.com/office/drawing/2014/main" id="{8B275122-41D6-4FE1-815B-606B37BE2DB1}"/>
              </a:ext>
            </a:extLst>
          </p:cNvPr>
          <p:cNvSpPr/>
          <p:nvPr/>
        </p:nvSpPr>
        <p:spPr>
          <a:xfrm>
            <a:off x="4771238" y="3626318"/>
            <a:ext cx="538215" cy="30949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38219"/>
              <a:gd name="f7" fmla="val 309495"/>
              <a:gd name="f8" fmla="val 269138"/>
              <a:gd name="f9" fmla="val 309496"/>
              <a:gd name="f10" fmla="val 40415"/>
              <a:gd name="f11" fmla="val 40405"/>
              <a:gd name="f12" fmla="val 228686"/>
              <a:gd name="f13" fmla="val 497815"/>
              <a:gd name="f14" fmla="val 10"/>
              <a:gd name="f15" fmla="val 538220"/>
              <a:gd name="f16" fmla="+- 0 0 -90"/>
              <a:gd name="f17" fmla="*/ f3 1 538219"/>
              <a:gd name="f18" fmla="*/ f4 1 309495"/>
              <a:gd name="f19" fmla="+- f7 0 f5"/>
              <a:gd name="f20" fmla="+- f6 0 f5"/>
              <a:gd name="f21" fmla="*/ f16 f0 1"/>
              <a:gd name="f22" fmla="*/ f20 1 538219"/>
              <a:gd name="f23" fmla="*/ f19 1 309495"/>
              <a:gd name="f24" fmla="*/ 269138 f20 1"/>
              <a:gd name="f25" fmla="*/ 309496 f19 1"/>
              <a:gd name="f26" fmla="*/ 0 f20 1"/>
              <a:gd name="f27" fmla="*/ 40415 f19 1"/>
              <a:gd name="f28" fmla="*/ 40405 f20 1"/>
              <a:gd name="f29" fmla="*/ 0 f19 1"/>
              <a:gd name="f30" fmla="*/ 228686 f19 1"/>
              <a:gd name="f31" fmla="*/ 497815 f20 1"/>
              <a:gd name="f32" fmla="*/ 10 f19 1"/>
              <a:gd name="f33" fmla="*/ 538220 f20 1"/>
              <a:gd name="f34" fmla="*/ f21 1 f2"/>
              <a:gd name="f35" fmla="*/ f24 1 538219"/>
              <a:gd name="f36" fmla="*/ f25 1 309495"/>
              <a:gd name="f37" fmla="*/ f26 1 538219"/>
              <a:gd name="f38" fmla="*/ f27 1 309495"/>
              <a:gd name="f39" fmla="*/ f28 1 538219"/>
              <a:gd name="f40" fmla="*/ f29 1 309495"/>
              <a:gd name="f41" fmla="*/ f30 1 309495"/>
              <a:gd name="f42" fmla="*/ f31 1 538219"/>
              <a:gd name="f43" fmla="*/ f32 1 309495"/>
              <a:gd name="f44" fmla="*/ f33 1 538219"/>
              <a:gd name="f45" fmla="*/ f5 1 f22"/>
              <a:gd name="f46" fmla="*/ f6 1 f22"/>
              <a:gd name="f47" fmla="*/ f5 1 f23"/>
              <a:gd name="f48" fmla="*/ f7 1 f23"/>
              <a:gd name="f49" fmla="+- f34 0 f1"/>
              <a:gd name="f50" fmla="*/ f35 1 f22"/>
              <a:gd name="f51" fmla="*/ f36 1 f23"/>
              <a:gd name="f52" fmla="*/ f37 1 f22"/>
              <a:gd name="f53" fmla="*/ f38 1 f23"/>
              <a:gd name="f54" fmla="*/ f39 1 f22"/>
              <a:gd name="f55" fmla="*/ f40 1 f23"/>
              <a:gd name="f56" fmla="*/ f41 1 f23"/>
              <a:gd name="f57" fmla="*/ f42 1 f22"/>
              <a:gd name="f58" fmla="*/ f43 1 f23"/>
              <a:gd name="f59" fmla="*/ f44 1 f22"/>
              <a:gd name="f60" fmla="*/ f45 f17 1"/>
              <a:gd name="f61" fmla="*/ f46 f17 1"/>
              <a:gd name="f62" fmla="*/ f48 f18 1"/>
              <a:gd name="f63" fmla="*/ f47 f18 1"/>
              <a:gd name="f64" fmla="*/ f50 f17 1"/>
              <a:gd name="f65" fmla="*/ f51 f18 1"/>
              <a:gd name="f66" fmla="*/ f52 f17 1"/>
              <a:gd name="f67" fmla="*/ f53 f18 1"/>
              <a:gd name="f68" fmla="*/ f54 f17 1"/>
              <a:gd name="f69" fmla="*/ f55 f18 1"/>
              <a:gd name="f70" fmla="*/ f56 f18 1"/>
              <a:gd name="f71" fmla="*/ f57 f17 1"/>
              <a:gd name="f72" fmla="*/ f58 f18 1"/>
              <a:gd name="f73" fmla="*/ f59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9">
                <a:pos x="f64" y="f65"/>
              </a:cxn>
              <a:cxn ang="f49">
                <a:pos x="f66" y="f67"/>
              </a:cxn>
              <a:cxn ang="f49">
                <a:pos x="f68" y="f69"/>
              </a:cxn>
              <a:cxn ang="f49">
                <a:pos x="f64" y="f70"/>
              </a:cxn>
              <a:cxn ang="f49">
                <a:pos x="f71" y="f72"/>
              </a:cxn>
              <a:cxn ang="f49">
                <a:pos x="f73" y="f67"/>
              </a:cxn>
              <a:cxn ang="f49">
                <a:pos x="f64" y="f65"/>
              </a:cxn>
            </a:cxnLst>
            <a:rect l="f60" t="f63" r="f61" b="f62"/>
            <a:pathLst>
              <a:path w="538219" h="309495">
                <a:moveTo>
                  <a:pt x="f8" y="f9"/>
                </a:moveTo>
                <a:lnTo>
                  <a:pt x="f5" y="f10"/>
                </a:lnTo>
                <a:lnTo>
                  <a:pt x="f11" y="f5"/>
                </a:lnTo>
                <a:lnTo>
                  <a:pt x="f8" y="f12"/>
                </a:lnTo>
                <a:lnTo>
                  <a:pt x="f13" y="f14"/>
                </a:lnTo>
                <a:lnTo>
                  <a:pt x="f15" y="f10"/>
                </a:lnTo>
                <a:lnTo>
                  <a:pt x="f8" y="f9"/>
                </a:lnTo>
                <a:close/>
              </a:path>
            </a:pathLst>
          </a:custGeom>
          <a:solidFill>
            <a:srgbClr val="00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highlight>
                <a:srgbClr val="00FF00"/>
              </a:highlight>
              <a:uFillTx/>
              <a:latin typeface="Calibri"/>
            </a:endParaRPr>
          </a:p>
        </p:txBody>
      </p:sp>
      <p:sp>
        <p:nvSpPr>
          <p:cNvPr id="8" name="CasellaDiTesto 17">
            <a:extLst>
              <a:ext uri="{FF2B5EF4-FFF2-40B4-BE49-F238E27FC236}">
                <a16:creationId xmlns:a16="http://schemas.microsoft.com/office/drawing/2014/main" id="{29C5CCED-CAD6-49A0-B5A2-6C51A15AA18F}"/>
              </a:ext>
            </a:extLst>
          </p:cNvPr>
          <p:cNvSpPr txBox="1"/>
          <p:nvPr/>
        </p:nvSpPr>
        <p:spPr>
          <a:xfrm>
            <a:off x="985604" y="4151668"/>
            <a:ext cx="8179966" cy="170271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1" i="0" u="none" strike="noStrike" kern="1200" cap="none" spc="0" baseline="0">
                <a:solidFill>
                  <a:srgbClr val="C55A11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COMUNITA’ DI LAVORO REGIO INSUBRICA</a:t>
            </a: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Calibri" pitchFamily="34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1" u="none" strike="noStrike" kern="0" cap="none" spc="0" baseline="0">
              <a:solidFill>
                <a:srgbClr val="000000"/>
              </a:solidFill>
              <a:uFillTx/>
              <a:latin typeface="Calibri" pitchFamily="34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1" u="none" strike="noStrike" kern="0" cap="none" spc="0" baseline="0">
                <a:solidFill>
                  <a:srgbClr val="4472C4"/>
                </a:solidFill>
                <a:uFillTx/>
                <a:latin typeface="Calibri" pitchFamily="34"/>
                <a:cs typeface="Times New Roman" pitchFamily="18"/>
              </a:rPr>
              <a:t>STATI GENERALI DELLA CULTURA E DEL TURISMO DELLA REGIO INSUBRICA</a:t>
            </a:r>
            <a:endParaRPr lang="it-IT" sz="2000" b="1" i="0" u="none" strike="noStrike" kern="0" cap="none" spc="0" baseline="0">
              <a:solidFill>
                <a:srgbClr val="4472C4"/>
              </a:solidFill>
              <a:uFillTx/>
              <a:latin typeface="Calibri"/>
            </a:endParaRPr>
          </a:p>
        </p:txBody>
      </p:sp>
      <p:sp>
        <p:nvSpPr>
          <p:cNvPr id="9" name="CasellaDiTesto 20">
            <a:extLst>
              <a:ext uri="{FF2B5EF4-FFF2-40B4-BE49-F238E27FC236}">
                <a16:creationId xmlns:a16="http://schemas.microsoft.com/office/drawing/2014/main" id="{8015AD50-BE02-481E-A9B8-CFA16BAE59C8}"/>
              </a:ext>
            </a:extLst>
          </p:cNvPr>
          <p:cNvSpPr txBox="1"/>
          <p:nvPr/>
        </p:nvSpPr>
        <p:spPr>
          <a:xfrm>
            <a:off x="3421108" y="6507163"/>
            <a:ext cx="3847173" cy="4700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1" i="0" u="none" strike="noStrike" kern="1200" cap="none" spc="0" baseline="0">
                <a:solidFill>
                  <a:srgbClr val="548235"/>
                </a:solidFill>
                <a:uFillTx/>
                <a:latin typeface="Calibri" pitchFamily="34"/>
                <a:ea typeface="Calibri" pitchFamily="34"/>
                <a:cs typeface="Times New Roman" pitchFamily="18"/>
              </a:rPr>
              <a:t>CASSETTA DEGLI ATTREZZI</a:t>
            </a:r>
            <a:endParaRPr lang="it-IT" sz="2400" b="1" i="0" u="none" strike="noStrike" kern="0" cap="none" spc="0" baseline="0">
              <a:solidFill>
                <a:srgbClr val="548235"/>
              </a:solidFill>
              <a:uFillTx/>
              <a:latin typeface="Calibri"/>
            </a:endParaRPr>
          </a:p>
        </p:txBody>
      </p:sp>
      <p:sp>
        <p:nvSpPr>
          <p:cNvPr id="10" name="Elemento grafico 13" descr="Accento circonflesso verso il basso con riempimento a tinta unita">
            <a:extLst>
              <a:ext uri="{FF2B5EF4-FFF2-40B4-BE49-F238E27FC236}">
                <a16:creationId xmlns:a16="http://schemas.microsoft.com/office/drawing/2014/main" id="{303FFE73-2B8F-4A38-AACB-816A1291A7FD}"/>
              </a:ext>
            </a:extLst>
          </p:cNvPr>
          <p:cNvSpPr/>
          <p:nvPr/>
        </p:nvSpPr>
        <p:spPr>
          <a:xfrm>
            <a:off x="4806470" y="5915610"/>
            <a:ext cx="538215" cy="30949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38219"/>
              <a:gd name="f7" fmla="val 309495"/>
              <a:gd name="f8" fmla="val 269138"/>
              <a:gd name="f9" fmla="val 309496"/>
              <a:gd name="f10" fmla="val 40415"/>
              <a:gd name="f11" fmla="val 40405"/>
              <a:gd name="f12" fmla="val 228686"/>
              <a:gd name="f13" fmla="val 497815"/>
              <a:gd name="f14" fmla="val 10"/>
              <a:gd name="f15" fmla="val 538220"/>
              <a:gd name="f16" fmla="+- 0 0 -90"/>
              <a:gd name="f17" fmla="*/ f3 1 538219"/>
              <a:gd name="f18" fmla="*/ f4 1 309495"/>
              <a:gd name="f19" fmla="+- f7 0 f5"/>
              <a:gd name="f20" fmla="+- f6 0 f5"/>
              <a:gd name="f21" fmla="*/ f16 f0 1"/>
              <a:gd name="f22" fmla="*/ f20 1 538219"/>
              <a:gd name="f23" fmla="*/ f19 1 309495"/>
              <a:gd name="f24" fmla="*/ 269138 f20 1"/>
              <a:gd name="f25" fmla="*/ 309496 f19 1"/>
              <a:gd name="f26" fmla="*/ 0 f20 1"/>
              <a:gd name="f27" fmla="*/ 40415 f19 1"/>
              <a:gd name="f28" fmla="*/ 40405 f20 1"/>
              <a:gd name="f29" fmla="*/ 0 f19 1"/>
              <a:gd name="f30" fmla="*/ 228686 f19 1"/>
              <a:gd name="f31" fmla="*/ 497815 f20 1"/>
              <a:gd name="f32" fmla="*/ 10 f19 1"/>
              <a:gd name="f33" fmla="*/ 538220 f20 1"/>
              <a:gd name="f34" fmla="*/ f21 1 f2"/>
              <a:gd name="f35" fmla="*/ f24 1 538219"/>
              <a:gd name="f36" fmla="*/ f25 1 309495"/>
              <a:gd name="f37" fmla="*/ f26 1 538219"/>
              <a:gd name="f38" fmla="*/ f27 1 309495"/>
              <a:gd name="f39" fmla="*/ f28 1 538219"/>
              <a:gd name="f40" fmla="*/ f29 1 309495"/>
              <a:gd name="f41" fmla="*/ f30 1 309495"/>
              <a:gd name="f42" fmla="*/ f31 1 538219"/>
              <a:gd name="f43" fmla="*/ f32 1 309495"/>
              <a:gd name="f44" fmla="*/ f33 1 538219"/>
              <a:gd name="f45" fmla="*/ f5 1 f22"/>
              <a:gd name="f46" fmla="*/ f6 1 f22"/>
              <a:gd name="f47" fmla="*/ f5 1 f23"/>
              <a:gd name="f48" fmla="*/ f7 1 f23"/>
              <a:gd name="f49" fmla="+- f34 0 f1"/>
              <a:gd name="f50" fmla="*/ f35 1 f22"/>
              <a:gd name="f51" fmla="*/ f36 1 f23"/>
              <a:gd name="f52" fmla="*/ f37 1 f22"/>
              <a:gd name="f53" fmla="*/ f38 1 f23"/>
              <a:gd name="f54" fmla="*/ f39 1 f22"/>
              <a:gd name="f55" fmla="*/ f40 1 f23"/>
              <a:gd name="f56" fmla="*/ f41 1 f23"/>
              <a:gd name="f57" fmla="*/ f42 1 f22"/>
              <a:gd name="f58" fmla="*/ f43 1 f23"/>
              <a:gd name="f59" fmla="*/ f44 1 f22"/>
              <a:gd name="f60" fmla="*/ f45 f17 1"/>
              <a:gd name="f61" fmla="*/ f46 f17 1"/>
              <a:gd name="f62" fmla="*/ f48 f18 1"/>
              <a:gd name="f63" fmla="*/ f47 f18 1"/>
              <a:gd name="f64" fmla="*/ f50 f17 1"/>
              <a:gd name="f65" fmla="*/ f51 f18 1"/>
              <a:gd name="f66" fmla="*/ f52 f17 1"/>
              <a:gd name="f67" fmla="*/ f53 f18 1"/>
              <a:gd name="f68" fmla="*/ f54 f17 1"/>
              <a:gd name="f69" fmla="*/ f55 f18 1"/>
              <a:gd name="f70" fmla="*/ f56 f18 1"/>
              <a:gd name="f71" fmla="*/ f57 f17 1"/>
              <a:gd name="f72" fmla="*/ f58 f18 1"/>
              <a:gd name="f73" fmla="*/ f59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9">
                <a:pos x="f64" y="f65"/>
              </a:cxn>
              <a:cxn ang="f49">
                <a:pos x="f66" y="f67"/>
              </a:cxn>
              <a:cxn ang="f49">
                <a:pos x="f68" y="f69"/>
              </a:cxn>
              <a:cxn ang="f49">
                <a:pos x="f64" y="f70"/>
              </a:cxn>
              <a:cxn ang="f49">
                <a:pos x="f71" y="f72"/>
              </a:cxn>
              <a:cxn ang="f49">
                <a:pos x="f73" y="f67"/>
              </a:cxn>
              <a:cxn ang="f49">
                <a:pos x="f64" y="f65"/>
              </a:cxn>
            </a:cxnLst>
            <a:rect l="f60" t="f63" r="f61" b="f62"/>
            <a:pathLst>
              <a:path w="538219" h="309495">
                <a:moveTo>
                  <a:pt x="f8" y="f9"/>
                </a:moveTo>
                <a:lnTo>
                  <a:pt x="f5" y="f10"/>
                </a:lnTo>
                <a:lnTo>
                  <a:pt x="f11" y="f5"/>
                </a:lnTo>
                <a:lnTo>
                  <a:pt x="f8" y="f12"/>
                </a:lnTo>
                <a:lnTo>
                  <a:pt x="f13" y="f14"/>
                </a:lnTo>
                <a:lnTo>
                  <a:pt x="f15" y="f10"/>
                </a:lnTo>
                <a:lnTo>
                  <a:pt x="f8" y="f9"/>
                </a:lnTo>
                <a:close/>
              </a:path>
            </a:pathLst>
          </a:custGeom>
          <a:solidFill>
            <a:srgbClr val="00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highlight>
                <a:srgbClr val="00FF00"/>
              </a:highlight>
              <a:uFillTx/>
              <a:latin typeface="Calibri"/>
            </a:endParaRPr>
          </a:p>
        </p:txBody>
      </p:sp>
      <p:pic>
        <p:nvPicPr>
          <p:cNvPr id="11" name="Elemento grafico 23" descr="Atomo contorno">
            <a:extLst>
              <a:ext uri="{FF2B5EF4-FFF2-40B4-BE49-F238E27FC236}">
                <a16:creationId xmlns:a16="http://schemas.microsoft.com/office/drawing/2014/main" id="{0DFCEC57-6DA7-4A50-A331-B41A29A16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20364" y="3923580"/>
            <a:ext cx="914400" cy="9144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Elemento grafico 25" descr="Chiave inglese contorno">
            <a:extLst>
              <a:ext uri="{FF2B5EF4-FFF2-40B4-BE49-F238E27FC236}">
                <a16:creationId xmlns:a16="http://schemas.microsoft.com/office/drawing/2014/main" id="{E851ABD4-243B-4C19-8DC7-977E22D8CE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84029" y="6286262"/>
            <a:ext cx="769412" cy="76941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Elemento grafico 27" descr="Piramide con livelli contorno">
            <a:extLst>
              <a:ext uri="{FF2B5EF4-FFF2-40B4-BE49-F238E27FC236}">
                <a16:creationId xmlns:a16="http://schemas.microsoft.com/office/drawing/2014/main" id="{F45FCD34-6B8C-45EB-8C6D-9484A8BBA5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0799991">
            <a:off x="1654753" y="1318244"/>
            <a:ext cx="914400" cy="91440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ED7CEAD-D53E-4CA4-A1C5-3BC8C7AD61CF}"/>
              </a:ext>
            </a:extLst>
          </p:cNvPr>
          <p:cNvSpPr txBox="1"/>
          <p:nvPr/>
        </p:nvSpPr>
        <p:spPr>
          <a:xfrm>
            <a:off x="1079997" y="503998"/>
            <a:ext cx="5399998" cy="31715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Stati generali del Turismo e della Cultura </a:t>
            </a: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 Light" pitchFamily="18"/>
                <a:ea typeface="SimSun" pitchFamily="2"/>
                <a:cs typeface="Lucida Sans" pitchFamily="2"/>
              </a:rPr>
              <a:t>Comunità di lavoro Regio Insubrica</a:t>
            </a:r>
          </a:p>
        </p:txBody>
      </p:sp>
      <p:sp>
        <p:nvSpPr>
          <p:cNvPr id="3" name="Connettore diritto 2">
            <a:extLst>
              <a:ext uri="{FF2B5EF4-FFF2-40B4-BE49-F238E27FC236}">
                <a16:creationId xmlns:a16="http://schemas.microsoft.com/office/drawing/2014/main" id="{0BB5DD6C-A258-43C9-ADAB-34F25ABB7500}"/>
              </a:ext>
            </a:extLst>
          </p:cNvPr>
          <p:cNvSpPr/>
          <p:nvPr/>
        </p:nvSpPr>
        <p:spPr>
          <a:xfrm>
            <a:off x="1151997" y="935998"/>
            <a:ext cx="8352001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602" cap="flat">
            <a:solidFill>
              <a:srgbClr val="000000"/>
            </a:solidFill>
            <a:prstDash val="solid"/>
            <a:miter/>
          </a:ln>
        </p:spPr>
        <p:txBody>
          <a:bodyPr vert="horz" wrap="none" lIns="91796" tIns="46798" rIns="91796" bIns="46798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F7A472FD-FA04-4E53-ABE7-06D3114E6B3F}"/>
              </a:ext>
            </a:extLst>
          </p:cNvPr>
          <p:cNvSpPr/>
          <p:nvPr/>
        </p:nvSpPr>
        <p:spPr>
          <a:xfrm>
            <a:off x="359999" y="359999"/>
            <a:ext cx="575998" cy="575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ECF00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B2EEA1-E7EF-4BC4-AA3C-6E2F3691E6B5}"/>
              </a:ext>
            </a:extLst>
          </p:cNvPr>
          <p:cNvSpPr txBox="1"/>
          <p:nvPr/>
        </p:nvSpPr>
        <p:spPr>
          <a:xfrm>
            <a:off x="9277218" y="473037"/>
            <a:ext cx="298780" cy="37269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2"/>
              </a:defRPr>
            </a:pPr>
            <a:r>
              <a: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Bodoni 72" pitchFamily="18"/>
                <a:ea typeface="SimSun" pitchFamily="2"/>
                <a:cs typeface="Lucida Sans" pitchFamily="2"/>
              </a:rPr>
              <a:t>1</a:t>
            </a:r>
          </a:p>
        </p:txBody>
      </p:sp>
      <p:sp>
        <p:nvSpPr>
          <p:cNvPr id="6" name="CasellaDiTesto 7">
            <a:extLst>
              <a:ext uri="{FF2B5EF4-FFF2-40B4-BE49-F238E27FC236}">
                <a16:creationId xmlns:a16="http://schemas.microsoft.com/office/drawing/2014/main" id="{42F5FEDC-661F-4542-B32B-BE08FE77F27D}"/>
              </a:ext>
            </a:extLst>
          </p:cNvPr>
          <p:cNvSpPr txBox="1"/>
          <p:nvPr/>
        </p:nvSpPr>
        <p:spPr>
          <a:xfrm>
            <a:off x="1151997" y="935998"/>
            <a:ext cx="7759287" cy="89859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000" b="0" i="0" u="none" strike="noStrike" kern="1200" cap="none" spc="0" baseline="0">
                <a:solidFill>
                  <a:srgbClr val="004586"/>
                </a:solidFill>
                <a:uFillTx/>
                <a:latin typeface="Conduit ITC" pitchFamily="18"/>
                <a:ea typeface="SimSun" pitchFamily="2"/>
              </a:rPr>
              <a:t>Struttura degli Ateliers e dell'Assemblea plenaria</a:t>
            </a:r>
          </a:p>
        </p:txBody>
      </p:sp>
      <p:sp>
        <p:nvSpPr>
          <p:cNvPr id="7" name="CasellaDiTesto 9">
            <a:extLst>
              <a:ext uri="{FF2B5EF4-FFF2-40B4-BE49-F238E27FC236}">
                <a16:creationId xmlns:a16="http://schemas.microsoft.com/office/drawing/2014/main" id="{F7A679EE-0BC8-434E-B66F-3345EB1DCD40}"/>
              </a:ext>
            </a:extLst>
          </p:cNvPr>
          <p:cNvSpPr txBox="1"/>
          <p:nvPr/>
        </p:nvSpPr>
        <p:spPr>
          <a:xfrm>
            <a:off x="1151997" y="2346103"/>
            <a:ext cx="8352001" cy="385721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Obiettivo</a:t>
            </a:r>
            <a:r>
              <a:rPr lang="it-IT" sz="2000" b="0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: nuove opportunità di </a:t>
            </a:r>
            <a:r>
              <a:rPr lang="it-IT" sz="2000" b="0" i="0" u="none" strike="noStrike" kern="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incontro per gli operatori, consolidamento della visione comune, creazione e </a:t>
            </a:r>
            <a:r>
              <a:rPr lang="it-IT" sz="2000" b="0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rafforzamento progetti di rete e di filiera anche nella prospettiva offerta dal nuovo quadro di cooperazione transfrontaliera Interreg Italia-Svizzera 2021/27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000" b="0" i="0" u="none" strike="noStrike" kern="1200" cap="none" spc="0" baseline="0">
              <a:solidFill>
                <a:srgbClr val="404040"/>
              </a:solidFill>
              <a:uFillTx/>
              <a:latin typeface="Conduit ITC Light" pitchFamily="18"/>
              <a:ea typeface="SimSun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Trasversalità di sistema</a:t>
            </a:r>
            <a:r>
              <a:rPr lang="it-IT" sz="2000" b="0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: digitalizzazione, sostenibilità, management e project financing, destagionalizzazione, diversificazione del target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000" b="0" i="0" u="none" strike="noStrike" kern="1200" cap="none" spc="0" baseline="0">
              <a:solidFill>
                <a:srgbClr val="404040"/>
              </a:solidFill>
              <a:uFillTx/>
              <a:latin typeface="Conduit ITC Light" pitchFamily="18"/>
              <a:ea typeface="SimSun" pitchFamily="2"/>
            </a:endParaRPr>
          </a:p>
          <a:p>
            <a:pPr marL="0" marR="0" lvl="0" indent="0" algn="l" defTabSz="914400" rtl="0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000" b="1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Approfondimenti</a:t>
            </a:r>
            <a:r>
              <a:rPr lang="it-IT" sz="2000" b="0" i="0" u="none" strike="noStrike" kern="1200" cap="none" spc="0" baseline="0">
                <a:solidFill>
                  <a:srgbClr val="404040"/>
                </a:solidFill>
                <a:uFillTx/>
                <a:latin typeface="Conduit ITC Light" pitchFamily="18"/>
                <a:ea typeface="SimSun" pitchFamily="2"/>
              </a:rPr>
              <a:t>: Outdoor e bicicletta, Turismo sportivo, Paesaggio e architettura + ville e giardini storici, Strade e cammini, Borghi, Acqua e Alpi, Beni Unesco e offerta museale, Wellbeing, Workation e turismo d’impresa, Shopping Experience ed enogastronomia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836F65-E384-471E-BE39-14F413BC9EF5}"/>
              </a:ext>
            </a:extLst>
          </p:cNvPr>
          <p:cNvSpPr txBox="1"/>
          <p:nvPr/>
        </p:nvSpPr>
        <p:spPr>
          <a:xfrm>
            <a:off x="1079997" y="503998"/>
            <a:ext cx="5399998" cy="31715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Stati generali del Turismo e della Cultura </a:t>
            </a: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 Light" pitchFamily="18"/>
                <a:ea typeface="SimSun" pitchFamily="2"/>
                <a:cs typeface="Lucida Sans" pitchFamily="2"/>
              </a:rPr>
              <a:t>Comunità di lavoro Regio Insubrica</a:t>
            </a:r>
          </a:p>
        </p:txBody>
      </p:sp>
      <p:sp>
        <p:nvSpPr>
          <p:cNvPr id="3" name="Connettore diritto 2">
            <a:extLst>
              <a:ext uri="{FF2B5EF4-FFF2-40B4-BE49-F238E27FC236}">
                <a16:creationId xmlns:a16="http://schemas.microsoft.com/office/drawing/2014/main" id="{F48A04B4-7A64-4BAA-976D-A3393F67F435}"/>
              </a:ext>
            </a:extLst>
          </p:cNvPr>
          <p:cNvSpPr/>
          <p:nvPr/>
        </p:nvSpPr>
        <p:spPr>
          <a:xfrm>
            <a:off x="1151997" y="935998"/>
            <a:ext cx="8352001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602" cap="flat">
            <a:solidFill>
              <a:srgbClr val="000000"/>
            </a:solidFill>
            <a:prstDash val="solid"/>
            <a:miter/>
          </a:ln>
        </p:spPr>
        <p:txBody>
          <a:bodyPr vert="horz" wrap="none" lIns="91796" tIns="46798" rIns="91796" bIns="46798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681AFA3B-F2D0-44FE-A770-06404F25C0A8}"/>
              </a:ext>
            </a:extLst>
          </p:cNvPr>
          <p:cNvSpPr/>
          <p:nvPr/>
        </p:nvSpPr>
        <p:spPr>
          <a:xfrm>
            <a:off x="359999" y="359999"/>
            <a:ext cx="575998" cy="575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ECF00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142F98-7A8D-4C44-9DF3-5C7EBBDB88C0}"/>
              </a:ext>
            </a:extLst>
          </p:cNvPr>
          <p:cNvSpPr txBox="1"/>
          <p:nvPr/>
        </p:nvSpPr>
        <p:spPr>
          <a:xfrm>
            <a:off x="9205209" y="448467"/>
            <a:ext cx="298789" cy="37268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2"/>
              </a:defRPr>
            </a:pPr>
            <a:r>
              <a:rPr lang="it-IT"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18"/>
                <a:ea typeface="SimSun" pitchFamily="2"/>
                <a:cs typeface="Lucida Sans" pitchFamily="2"/>
              </a:rPr>
              <a:t>9</a:t>
            </a: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Bodoni 72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Rettangolo 7">
            <a:extLst>
              <a:ext uri="{FF2B5EF4-FFF2-40B4-BE49-F238E27FC236}">
                <a16:creationId xmlns:a16="http://schemas.microsoft.com/office/drawing/2014/main" id="{9EA2839F-6B4E-4739-AEB5-FD17D99100AA}"/>
              </a:ext>
            </a:extLst>
          </p:cNvPr>
          <p:cNvSpPr/>
          <p:nvPr/>
        </p:nvSpPr>
        <p:spPr>
          <a:xfrm>
            <a:off x="1151997" y="1118795"/>
            <a:ext cx="8352001" cy="5852150"/>
          </a:xfrm>
          <a:prstGeom prst="rect">
            <a:avLst/>
          </a:prstGeom>
          <a:solidFill>
            <a:srgbClr val="E7E6E6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7" name="Immagine 8">
            <a:extLst>
              <a:ext uri="{FF2B5EF4-FFF2-40B4-BE49-F238E27FC236}">
                <a16:creationId xmlns:a16="http://schemas.microsoft.com/office/drawing/2014/main" id="{14CDE983-B3B8-456E-8025-01B08524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7747" y="1346728"/>
            <a:ext cx="5088370" cy="536973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Immagine 11">
            <a:extLst>
              <a:ext uri="{FF2B5EF4-FFF2-40B4-BE49-F238E27FC236}">
                <a16:creationId xmlns:a16="http://schemas.microsoft.com/office/drawing/2014/main" id="{5BB6F754-66A8-4DCF-9B24-D33F451AF0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7819" y="5635785"/>
            <a:ext cx="2701165" cy="75169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D22235A-EBCC-4DD6-97C3-FB040D3AFAC6}"/>
              </a:ext>
            </a:extLst>
          </p:cNvPr>
          <p:cNvSpPr txBox="1"/>
          <p:nvPr/>
        </p:nvSpPr>
        <p:spPr>
          <a:xfrm>
            <a:off x="1079997" y="503998"/>
            <a:ext cx="5399998" cy="31715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" pitchFamily="18"/>
                <a:ea typeface="SimSun" pitchFamily="2"/>
                <a:cs typeface="Lucida Sans" pitchFamily="2"/>
              </a:rPr>
              <a:t>Stati generali del Turismo e della Cultura </a:t>
            </a:r>
            <a:r>
              <a: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onduit ITC Light" pitchFamily="18"/>
                <a:ea typeface="SimSun" pitchFamily="2"/>
                <a:cs typeface="Lucida Sans" pitchFamily="2"/>
              </a:rPr>
              <a:t>Comunità di lavoro Regio Insubrica</a:t>
            </a:r>
          </a:p>
        </p:txBody>
      </p:sp>
      <p:sp>
        <p:nvSpPr>
          <p:cNvPr id="3" name="Connettore diritto 2">
            <a:extLst>
              <a:ext uri="{FF2B5EF4-FFF2-40B4-BE49-F238E27FC236}">
                <a16:creationId xmlns:a16="http://schemas.microsoft.com/office/drawing/2014/main" id="{D8DF4132-ACB3-4C26-A29F-950A415BD959}"/>
              </a:ext>
            </a:extLst>
          </p:cNvPr>
          <p:cNvSpPr/>
          <p:nvPr/>
        </p:nvSpPr>
        <p:spPr>
          <a:xfrm>
            <a:off x="1151997" y="935998"/>
            <a:ext cx="8352001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602" cap="flat">
            <a:solidFill>
              <a:srgbClr val="000000"/>
            </a:solidFill>
            <a:prstDash val="solid"/>
            <a:miter/>
          </a:ln>
        </p:spPr>
        <p:txBody>
          <a:bodyPr vert="horz" wrap="none" lIns="91796" tIns="46798" rIns="91796" bIns="46798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F8DD299B-78AD-41E1-B53F-E2CCCDA73B80}"/>
              </a:ext>
            </a:extLst>
          </p:cNvPr>
          <p:cNvSpPr/>
          <p:nvPr/>
        </p:nvSpPr>
        <p:spPr>
          <a:xfrm>
            <a:off x="359999" y="359999"/>
            <a:ext cx="575998" cy="575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ECF00"/>
          </a:solidFill>
          <a:ln cap="flat">
            <a:noFill/>
            <a:prstDash val="solid"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26A7D6A-3422-47C0-8523-DABE42C64D7E}"/>
              </a:ext>
            </a:extLst>
          </p:cNvPr>
          <p:cNvSpPr txBox="1"/>
          <p:nvPr/>
        </p:nvSpPr>
        <p:spPr>
          <a:xfrm>
            <a:off x="9160194" y="473037"/>
            <a:ext cx="415805" cy="37268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  <a:latin typeface="Bodoni 72" pitchFamily="2"/>
              </a:defRPr>
            </a:pPr>
            <a:r>
              <a: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Bodoni 72" pitchFamily="18"/>
                <a:ea typeface="SimSun" pitchFamily="2"/>
                <a:cs typeface="Lucida Sans" pitchFamily="2"/>
              </a:rPr>
              <a:t>10</a:t>
            </a:r>
          </a:p>
        </p:txBody>
      </p:sp>
      <p:sp>
        <p:nvSpPr>
          <p:cNvPr id="6" name="Rettangolo 7">
            <a:extLst>
              <a:ext uri="{FF2B5EF4-FFF2-40B4-BE49-F238E27FC236}">
                <a16:creationId xmlns:a16="http://schemas.microsoft.com/office/drawing/2014/main" id="{9DC8201B-94D3-45A0-A2EB-DD5286A0AAFC}"/>
              </a:ext>
            </a:extLst>
          </p:cNvPr>
          <p:cNvSpPr/>
          <p:nvPr/>
        </p:nvSpPr>
        <p:spPr>
          <a:xfrm>
            <a:off x="1151997" y="1050837"/>
            <a:ext cx="8352001" cy="5852150"/>
          </a:xfrm>
          <a:prstGeom prst="rect">
            <a:avLst/>
          </a:prstGeom>
          <a:solidFill>
            <a:srgbClr val="E7E6E6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7" name="Immagine 8">
            <a:extLst>
              <a:ext uri="{FF2B5EF4-FFF2-40B4-BE49-F238E27FC236}">
                <a16:creationId xmlns:a16="http://schemas.microsoft.com/office/drawing/2014/main" id="{2A36F769-9156-42F4-AC85-BC7CC6D70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985" y="1390171"/>
            <a:ext cx="4959275" cy="523350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Immagine 11">
            <a:extLst>
              <a:ext uri="{FF2B5EF4-FFF2-40B4-BE49-F238E27FC236}">
                <a16:creationId xmlns:a16="http://schemas.microsoft.com/office/drawing/2014/main" id="{2C5FDA64-C8E6-45B5-A35A-87C46075BC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7819" y="5635785"/>
            <a:ext cx="2701165" cy="75169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edefini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223</Words>
  <Application>Microsoft Office PowerPoint</Application>
  <PresentationFormat>Widescreen</PresentationFormat>
  <Paragraphs>36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3" baseType="lpstr">
      <vt:lpstr>Arial</vt:lpstr>
      <vt:lpstr>Bodoni 72</vt:lpstr>
      <vt:lpstr>Calibri</vt:lpstr>
      <vt:lpstr>Conduit ITC</vt:lpstr>
      <vt:lpstr>Conduit ITC Light</vt:lpstr>
      <vt:lpstr>Conduit ITC Medium</vt:lpstr>
      <vt:lpstr>Times New Roman</vt:lpstr>
      <vt:lpstr>Predefinito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</dc:creator>
  <cp:lastModifiedBy>Marco Oglietti</cp:lastModifiedBy>
  <cp:revision>20</cp:revision>
  <dcterms:created xsi:type="dcterms:W3CDTF">2022-06-22T17:57:21Z</dcterms:created>
  <dcterms:modified xsi:type="dcterms:W3CDTF">2022-10-04T08:43:54Z</dcterms:modified>
</cp:coreProperties>
</file>